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2" r:id="rId4"/>
    <p:sldId id="271" r:id="rId5"/>
    <p:sldId id="272" r:id="rId6"/>
    <p:sldId id="268" r:id="rId7"/>
    <p:sldId id="263" r:id="rId8"/>
    <p:sldId id="260" r:id="rId9"/>
    <p:sldId id="261" r:id="rId10"/>
    <p:sldId id="267" r:id="rId11"/>
    <p:sldId id="265" r:id="rId12"/>
    <p:sldId id="264"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86C"/>
    <a:srgbClr val="0B76A0"/>
    <a:srgbClr val="0D18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ferSingleView="1">
    <p:restoredLeft sz="21686"/>
    <p:restoredTop sz="79026"/>
  </p:normalViewPr>
  <p:slideViewPr>
    <p:cSldViewPr snapToGrid="0">
      <p:cViewPr>
        <p:scale>
          <a:sx n="80" d="100"/>
          <a:sy n="80" d="100"/>
        </p:scale>
        <p:origin x="952" y="64"/>
      </p:cViewPr>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80" d="100"/>
        <a:sy n="80" d="100"/>
      </p:scale>
      <p:origin x="0" y="0"/>
    </p:cViewPr>
  </p:sorterViewPr>
  <p:notesViewPr>
    <p:cSldViewPr snapToGrid="0">
      <p:cViewPr varScale="1">
        <p:scale>
          <a:sx n="69" d="100"/>
          <a:sy n="69" d="100"/>
        </p:scale>
        <p:origin x="364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6FAF1-E73C-D041-B959-3548FC0966AC}" type="datetimeFigureOut">
              <a:rPr lang="en-US" smtClean="0"/>
              <a:t>7/21/25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F0F9AF-ABF6-7A4A-9E37-9A3F7DB79C98}" type="slidenum">
              <a:rPr lang="en-US" smtClean="0"/>
              <a:t>‹#›</a:t>
            </a:fld>
            <a:endParaRPr lang="en-US"/>
          </a:p>
        </p:txBody>
      </p:sp>
    </p:spTree>
    <p:extLst>
      <p:ext uri="{BB962C8B-B14F-4D97-AF65-F5344CB8AC3E}">
        <p14:creationId xmlns:p14="http://schemas.microsoft.com/office/powerpoint/2010/main" val="368852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F0F9AF-ABF6-7A4A-9E37-9A3F7DB79C98}" type="slidenum">
              <a:rPr lang="en-US" smtClean="0"/>
              <a:t>1</a:t>
            </a:fld>
            <a:endParaRPr lang="en-US"/>
          </a:p>
        </p:txBody>
      </p:sp>
    </p:spTree>
    <p:extLst>
      <p:ext uri="{BB962C8B-B14F-4D97-AF65-F5344CB8AC3E}">
        <p14:creationId xmlns:p14="http://schemas.microsoft.com/office/powerpoint/2010/main" val="416961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F0F9AF-ABF6-7A4A-9E37-9A3F7DB79C98}" type="slidenum">
              <a:rPr lang="en-US" smtClean="0"/>
              <a:t>2</a:t>
            </a:fld>
            <a:endParaRPr lang="en-US"/>
          </a:p>
        </p:txBody>
      </p:sp>
    </p:spTree>
    <p:extLst>
      <p:ext uri="{BB962C8B-B14F-4D97-AF65-F5344CB8AC3E}">
        <p14:creationId xmlns:p14="http://schemas.microsoft.com/office/powerpoint/2010/main" val="3300613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F0F9AF-ABF6-7A4A-9E37-9A3F7DB79C98}" type="slidenum">
              <a:rPr lang="en-US" smtClean="0"/>
              <a:t>4</a:t>
            </a:fld>
            <a:endParaRPr lang="en-US"/>
          </a:p>
        </p:txBody>
      </p:sp>
    </p:spTree>
    <p:extLst>
      <p:ext uri="{BB962C8B-B14F-4D97-AF65-F5344CB8AC3E}">
        <p14:creationId xmlns:p14="http://schemas.microsoft.com/office/powerpoint/2010/main" val="1885133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33B6F-F99D-4D8A-FE1A-7303A8514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F7392-80EF-855E-07CB-F7780190F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355BC-036E-B8EB-916A-133F242C63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 we turn the brain into a computer? Upload and download consciousness? Memories? Desires? In the process of answering questions about free will and human nature, SyndiCorp aims to make a pretty penny by bringing a new product to market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35B5058-D088-B162-06F6-2689090231EC}"/>
              </a:ext>
            </a:extLst>
          </p:cNvPr>
          <p:cNvSpPr>
            <a:spLocks noGrp="1"/>
          </p:cNvSpPr>
          <p:nvPr>
            <p:ph type="sldNum" sz="quarter" idx="5"/>
          </p:nvPr>
        </p:nvSpPr>
        <p:spPr/>
        <p:txBody>
          <a:bodyPr/>
          <a:lstStyle/>
          <a:p>
            <a:fld id="{8DF0F9AF-ABF6-7A4A-9E37-9A3F7DB79C98}" type="slidenum">
              <a:rPr lang="en-US" smtClean="0"/>
              <a:t>6</a:t>
            </a:fld>
            <a:endParaRPr lang="en-US"/>
          </a:p>
        </p:txBody>
      </p:sp>
    </p:spTree>
    <p:extLst>
      <p:ext uri="{BB962C8B-B14F-4D97-AF65-F5344CB8AC3E}">
        <p14:creationId xmlns:p14="http://schemas.microsoft.com/office/powerpoint/2010/main" val="2206927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719B3-1E94-184C-2B4D-A99422DEC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373EE-1453-3E9B-4123-4E25D5594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28639B-E024-BE83-24FC-11A75E5B0D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Arnie is the result of their latest project, an attempt to create programmable cyborgs that can replace all labor. These clones can be subject to horrid conditions, overworked beyond exhaustion, easily replaced whenever they break down, and programmed to enjoy every second of it. They’ve never heard of OSHA or a labor union. Money? They don’t need it. Loved ones? Family? Dreams? Aspirations? They’re not even people, why would they want better for themselves? Arnie-bots don’t need training; you can just upload the relevant information into their BRAIN’s. BRAIN is, of course, short for “Biologically Reprogrammed Artificially Intelligent Neurology.” It’s a bit of a mouthful, hence the acronym. These brain systems are burrowed deep into his brain stem, with access to his memories, language center, motor control, and every other part of his brain. The BRAIN system was developed by experimenting on human subjects, many of whom still work for SyndiCorp as they’re unable to choose otherwise. Several early experiments absconded with the technology.</a:t>
            </a:r>
          </a:p>
        </p:txBody>
      </p:sp>
      <p:sp>
        <p:nvSpPr>
          <p:cNvPr id="4" name="Slide Number Placeholder 3">
            <a:extLst>
              <a:ext uri="{FF2B5EF4-FFF2-40B4-BE49-F238E27FC236}">
                <a16:creationId xmlns:a16="http://schemas.microsoft.com/office/drawing/2014/main" id="{ABB7366E-FB20-4895-26D6-66BF4883DE45}"/>
              </a:ext>
            </a:extLst>
          </p:cNvPr>
          <p:cNvSpPr>
            <a:spLocks noGrp="1"/>
          </p:cNvSpPr>
          <p:nvPr>
            <p:ph type="sldNum" sz="quarter" idx="5"/>
          </p:nvPr>
        </p:nvSpPr>
        <p:spPr/>
        <p:txBody>
          <a:bodyPr/>
          <a:lstStyle/>
          <a:p>
            <a:fld id="{8DF0F9AF-ABF6-7A4A-9E37-9A3F7DB79C98}" type="slidenum">
              <a:rPr lang="en-US" smtClean="0"/>
              <a:t>7</a:t>
            </a:fld>
            <a:endParaRPr lang="en-US"/>
          </a:p>
        </p:txBody>
      </p:sp>
    </p:spTree>
    <p:extLst>
      <p:ext uri="{BB962C8B-B14F-4D97-AF65-F5344CB8AC3E}">
        <p14:creationId xmlns:p14="http://schemas.microsoft.com/office/powerpoint/2010/main" val="2460251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Oliver is the Vice President of Research and Development at SyndiCorp. He is a former automotive engineer who worked with a local engineering firm, but his company was put out of business by SyndiCorp entering the automotive space. He is a widower of Lucinda, an unwell woman who was untreated due to Oliver losing his job and his health insurance.</a:t>
            </a:r>
          </a:p>
          <a:p>
            <a:endParaRPr lang="en-US" dirty="0"/>
          </a:p>
          <a:p>
            <a:r>
              <a:rPr lang="en-US" dirty="0"/>
              <a:t>Unmedicated and without mental health treatment, Lucinda’s mental health spiraled. Desperate for financial support, Oliver and his family went to visit his parents to ask for money. They gave him $10,000 to help cover his bills as he continued looking for work. They drove home in a rainstorm, arguing about the usual stuff (money), and Lucinda insisted that Reno, their toddler, sit in her lap in the passenger seat.</a:t>
            </a:r>
          </a:p>
          <a:p>
            <a:endParaRPr lang="en-US" dirty="0"/>
          </a:p>
          <a:p>
            <a:r>
              <a:rPr lang="en-US" dirty="0"/>
              <a:t>Oliver argued and fought with Lucinda to put little baby Reno back in his car seat, but she refused, insisting she knew best because she was his mother.</a:t>
            </a:r>
          </a:p>
          <a:p>
            <a:r>
              <a:rPr lang="en-US" dirty="0"/>
              <a:t>An accident ensued; the airbag deployed destroying Reno’s face. Lucinda died instantly. </a:t>
            </a:r>
          </a:p>
          <a:p>
            <a:endParaRPr lang="en-US" dirty="0"/>
          </a:p>
        </p:txBody>
      </p:sp>
      <p:sp>
        <p:nvSpPr>
          <p:cNvPr id="4" name="Slide Number Placeholder 3"/>
          <p:cNvSpPr>
            <a:spLocks noGrp="1"/>
          </p:cNvSpPr>
          <p:nvPr>
            <p:ph type="sldNum" sz="quarter" idx="5"/>
          </p:nvPr>
        </p:nvSpPr>
        <p:spPr/>
        <p:txBody>
          <a:bodyPr/>
          <a:lstStyle/>
          <a:p>
            <a:fld id="{8DF0F9AF-ABF6-7A4A-9E37-9A3F7DB79C98}" type="slidenum">
              <a:rPr lang="en-US" smtClean="0"/>
              <a:t>8</a:t>
            </a:fld>
            <a:endParaRPr lang="en-US"/>
          </a:p>
        </p:txBody>
      </p:sp>
    </p:spTree>
    <p:extLst>
      <p:ext uri="{BB962C8B-B14F-4D97-AF65-F5344CB8AC3E}">
        <p14:creationId xmlns:p14="http://schemas.microsoft.com/office/powerpoint/2010/main" val="2816771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lived his entire life with a disfigured face, obscured behind a digitized mask and helmet, Reno is devoid of a true sense of self. After guinea-pigging several early-stage augmentations, Reno was upgraded to a fierce warrior with immense cybernetic upgrades. </a:t>
            </a:r>
          </a:p>
          <a:p>
            <a:endParaRPr lang="en-US" dirty="0"/>
          </a:p>
          <a:p>
            <a:r>
              <a:rPr lang="en-US" dirty="0"/>
              <a:t>Obsessed with beauty, perfection, glory, and self-actualization, Reno has spiraled into a tragic figure. He’s powerful, but with his physiology, he’s too ashamed to face the public. His father might have found a way to give him a renewed chance at life; by using his DNA to create the clones used in the Arnie Experiment, and by using other subjects to develop the BRAIN System, Reno hopes to have a renewed chance at life by transferring his mind into a new blank copy of his body.</a:t>
            </a:r>
          </a:p>
          <a:p>
            <a:endParaRPr lang="en-US" dirty="0"/>
          </a:p>
          <a:p>
            <a:r>
              <a:rPr lang="en-US" dirty="0"/>
              <a:t>Because of his obsession with perfection, he refuses to accept a clone that he cannot defeat in battle. If they don’t have an innate killer instinct and physiology that outmatches his, what’s the point? Why just replace your body when you can upgrade your body?</a:t>
            </a:r>
          </a:p>
        </p:txBody>
      </p:sp>
      <p:sp>
        <p:nvSpPr>
          <p:cNvPr id="4" name="Slide Number Placeholder 3"/>
          <p:cNvSpPr>
            <a:spLocks noGrp="1"/>
          </p:cNvSpPr>
          <p:nvPr>
            <p:ph type="sldNum" sz="quarter" idx="5"/>
          </p:nvPr>
        </p:nvSpPr>
        <p:spPr/>
        <p:txBody>
          <a:bodyPr/>
          <a:lstStyle/>
          <a:p>
            <a:fld id="{8DF0F9AF-ABF6-7A4A-9E37-9A3F7DB79C98}" type="slidenum">
              <a:rPr lang="en-US" smtClean="0"/>
              <a:t>9</a:t>
            </a:fld>
            <a:endParaRPr lang="en-US"/>
          </a:p>
        </p:txBody>
      </p:sp>
    </p:spTree>
    <p:extLst>
      <p:ext uri="{BB962C8B-B14F-4D97-AF65-F5344CB8AC3E}">
        <p14:creationId xmlns:p14="http://schemas.microsoft.com/office/powerpoint/2010/main" val="137923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Oliver mourned the loss of his wife, and grieved the tragedy that befell his family and his son, Celine approached him with an opportunity. Sell us the right to your son’s DNA, and we’ll waive his medical bills.</a:t>
            </a:r>
          </a:p>
        </p:txBody>
      </p:sp>
      <p:sp>
        <p:nvSpPr>
          <p:cNvPr id="4" name="Slide Number Placeholder 3"/>
          <p:cNvSpPr>
            <a:spLocks noGrp="1"/>
          </p:cNvSpPr>
          <p:nvPr>
            <p:ph type="sldNum" sz="quarter" idx="5"/>
          </p:nvPr>
        </p:nvSpPr>
        <p:spPr/>
        <p:txBody>
          <a:bodyPr/>
          <a:lstStyle/>
          <a:p>
            <a:fld id="{8DF0F9AF-ABF6-7A4A-9E37-9A3F7DB79C98}" type="slidenum">
              <a:rPr lang="en-US" smtClean="0"/>
              <a:t>10</a:t>
            </a:fld>
            <a:endParaRPr lang="en-US"/>
          </a:p>
        </p:txBody>
      </p:sp>
    </p:spTree>
    <p:extLst>
      <p:ext uri="{BB962C8B-B14F-4D97-AF65-F5344CB8AC3E}">
        <p14:creationId xmlns:p14="http://schemas.microsoft.com/office/powerpoint/2010/main" val="2590644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5C88B-ECCF-11E6-EBF7-48444E9D2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454B9-726D-BEE3-35B4-B01876D01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DCB4C-627E-CA2F-86A6-3273126AD248}"/>
              </a:ext>
            </a:extLst>
          </p:cNvPr>
          <p:cNvSpPr>
            <a:spLocks noGrp="1"/>
          </p:cNvSpPr>
          <p:nvPr>
            <p:ph type="body" idx="1"/>
          </p:nvPr>
        </p:nvSpPr>
        <p:spPr/>
        <p:txBody>
          <a:bodyPr/>
          <a:lstStyle/>
          <a:p>
            <a:r>
              <a:rPr lang="en-US" dirty="0"/>
              <a:t>Camille aspires to be one of the so-called “elites,” but she doesn’t see it that way. Vain, selfish, yet devastatingly gorgeous, she’s committed her entire life to acting and the performing arts. Her mother is incredibly unsupportive, of course, but Camille carries on with little regard for her mother’s disapproval. She feels that if she succeeds at SyndiCorp, she can move up in the company and make a difference. Even if she can’t succeed there, she can eventually save enough money to move out to Los Angeles and pursue a career as an actress. She dreams of having a platform that allows her to crush </a:t>
            </a:r>
          </a:p>
          <a:p>
            <a:endParaRPr lang="en-US" dirty="0"/>
          </a:p>
          <a:p>
            <a:r>
              <a:rPr lang="en-US" dirty="0"/>
              <a:t>She’s in constant conflict with her sister, one of SyndiCorp’s previous trials, because of their different approaches to SyndiCorp.</a:t>
            </a:r>
          </a:p>
        </p:txBody>
      </p:sp>
      <p:sp>
        <p:nvSpPr>
          <p:cNvPr id="4" name="Slide Number Placeholder 3">
            <a:extLst>
              <a:ext uri="{FF2B5EF4-FFF2-40B4-BE49-F238E27FC236}">
                <a16:creationId xmlns:a16="http://schemas.microsoft.com/office/drawing/2014/main" id="{1BDF8FE4-7281-CDA1-1214-D207469D38EE}"/>
              </a:ext>
            </a:extLst>
          </p:cNvPr>
          <p:cNvSpPr>
            <a:spLocks noGrp="1"/>
          </p:cNvSpPr>
          <p:nvPr>
            <p:ph type="sldNum" sz="quarter" idx="5"/>
          </p:nvPr>
        </p:nvSpPr>
        <p:spPr/>
        <p:txBody>
          <a:bodyPr/>
          <a:lstStyle/>
          <a:p>
            <a:fld id="{8DF0F9AF-ABF6-7A4A-9E37-9A3F7DB79C98}" type="slidenum">
              <a:rPr lang="en-US" smtClean="0"/>
              <a:t>11</a:t>
            </a:fld>
            <a:endParaRPr lang="en-US"/>
          </a:p>
        </p:txBody>
      </p:sp>
    </p:spTree>
    <p:extLst>
      <p:ext uri="{BB962C8B-B14F-4D97-AF65-F5344CB8AC3E}">
        <p14:creationId xmlns:p14="http://schemas.microsoft.com/office/powerpoint/2010/main" val="2018239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56607-1EBA-CAAB-04CD-36FE622DE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E61AE-3C75-F577-0D22-6C6ECB119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F198F-BBAF-BDE1-0032-C1F5E879A3B8}"/>
              </a:ext>
            </a:extLst>
          </p:cNvPr>
          <p:cNvSpPr>
            <a:spLocks noGrp="1"/>
          </p:cNvSpPr>
          <p:nvPr>
            <p:ph type="body" idx="1"/>
          </p:nvPr>
        </p:nvSpPr>
        <p:spPr/>
        <p:txBody>
          <a:bodyPr/>
          <a:lstStyle/>
          <a:p>
            <a:r>
              <a:rPr lang="en-US" dirty="0"/>
              <a:t>Sylvia is one of the smartest women you’ll ever meet, but living in the shadow of her sister’s beauty drove her to a teenage rebellion that resulted in devastating addiction. With a fierce chip on her shoulder, and </a:t>
            </a:r>
          </a:p>
        </p:txBody>
      </p:sp>
      <p:sp>
        <p:nvSpPr>
          <p:cNvPr id="4" name="Slide Number Placeholder 3">
            <a:extLst>
              <a:ext uri="{FF2B5EF4-FFF2-40B4-BE49-F238E27FC236}">
                <a16:creationId xmlns:a16="http://schemas.microsoft.com/office/drawing/2014/main" id="{44DB3820-4E24-33D4-403D-4765F5B4B625}"/>
              </a:ext>
            </a:extLst>
          </p:cNvPr>
          <p:cNvSpPr>
            <a:spLocks noGrp="1"/>
          </p:cNvSpPr>
          <p:nvPr>
            <p:ph type="sldNum" sz="quarter" idx="5"/>
          </p:nvPr>
        </p:nvSpPr>
        <p:spPr/>
        <p:txBody>
          <a:bodyPr/>
          <a:lstStyle/>
          <a:p>
            <a:fld id="{8DF0F9AF-ABF6-7A4A-9E37-9A3F7DB79C98}" type="slidenum">
              <a:rPr lang="en-US" smtClean="0"/>
              <a:t>12</a:t>
            </a:fld>
            <a:endParaRPr lang="en-US"/>
          </a:p>
        </p:txBody>
      </p:sp>
    </p:spTree>
    <p:extLst>
      <p:ext uri="{BB962C8B-B14F-4D97-AF65-F5344CB8AC3E}">
        <p14:creationId xmlns:p14="http://schemas.microsoft.com/office/powerpoint/2010/main" val="2067833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She’s the mother of Sylvia and Camille, holds a seat on UltraVille city council, and owns several small businesses. One of these businesses is a local auto shop, where Sylvia is in hiding, working as a mechanic and getting paid under the counter. Ostensibly, publicly, Dominique detests everything that SyndiCorp stands for. Publicly, she rails against them for how difficult they make it to be a small business owner in UltraVille. Even in private, she is often loudly critical of both of her daughters for having accepted money from SyndiCorp.</a:t>
            </a:r>
          </a:p>
          <a:p>
            <a:endParaRPr lang="en-US" dirty="0"/>
          </a:p>
          <a:p>
            <a:r>
              <a:rPr lang="en-US" dirty="0"/>
              <a:t>This makes the end of season 1 that much more devastating, when we reveal that she takes money from SyndiCorp to turn an eye to the unprecedented magnitude of human rights violations that regularly occur as part of SyndiCorp’s regular course of business.</a:t>
            </a:r>
          </a:p>
        </p:txBody>
      </p:sp>
      <p:sp>
        <p:nvSpPr>
          <p:cNvPr id="4" name="Slide Number Placeholder 3"/>
          <p:cNvSpPr>
            <a:spLocks noGrp="1"/>
          </p:cNvSpPr>
          <p:nvPr>
            <p:ph type="sldNum" sz="quarter" idx="5"/>
          </p:nvPr>
        </p:nvSpPr>
        <p:spPr/>
        <p:txBody>
          <a:bodyPr/>
          <a:lstStyle/>
          <a:p>
            <a:fld id="{8DF0F9AF-ABF6-7A4A-9E37-9A3F7DB79C98}" type="slidenum">
              <a:rPr lang="en-US" smtClean="0"/>
              <a:t>13</a:t>
            </a:fld>
            <a:endParaRPr lang="en-US"/>
          </a:p>
        </p:txBody>
      </p:sp>
    </p:spTree>
    <p:extLst>
      <p:ext uri="{BB962C8B-B14F-4D97-AF65-F5344CB8AC3E}">
        <p14:creationId xmlns:p14="http://schemas.microsoft.com/office/powerpoint/2010/main" val="3713878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7074-8FA8-C4C2-8372-C22B459CDF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F4F06D-2017-BFD9-DF33-1778D20B9F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00CA62-F64C-69D0-25AC-4BB4F0C0A805}"/>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9A65162C-A52C-2811-C55A-BA3AED4DC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B49D2-C685-5F4F-F45F-753890557BF0}"/>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3783599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01C54-B393-8DCD-11A3-C2FB839C6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C24764-74EA-DC3E-64BB-BF6EE667D2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F6AE2-E71D-6999-709B-C7A386D6C126}"/>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EE49A1EB-A711-115A-B726-9A700F27BE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BB978F-C336-31E7-ADCF-C329DBA31461}"/>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101817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DCE7-3F11-FC9B-2450-7907D4298D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B2C653-FABF-5A0E-7FC9-2020B2BD60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4FC343-7658-859E-6263-9D44D4B61847}"/>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151405F6-CCC8-901E-86AB-ABEE2CFE3A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84829-998F-A354-976A-62B9C9252CD0}"/>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2572875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32AEF-A165-2E38-D776-5C51F5DFFE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6BF59-5198-3B45-FB7E-90F7C87A51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945E51-9595-A718-A37B-477D4AC16C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6B8A44-E725-849D-3477-0F2472E65D38}"/>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6" name="Footer Placeholder 5">
            <a:extLst>
              <a:ext uri="{FF2B5EF4-FFF2-40B4-BE49-F238E27FC236}">
                <a16:creationId xmlns:a16="http://schemas.microsoft.com/office/drawing/2014/main" id="{DF93F06D-EA9D-C8EA-536C-84ADEE74C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F918CC-0E07-DBD7-C26D-EA5A4F5CB47F}"/>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4019771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3DE56-8472-7922-B657-5B9C650DE6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0C734E-40EE-9F5B-47D0-81C83FF86D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ED2AAF-48CC-7F37-0DA6-086A8EC2A5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F8C4CF-0D1C-E6E4-E4EB-122FD86D3A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250FCB-BAC5-3143-2F60-94749EB687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5AB8D2-740A-20A6-7562-019340A8247B}"/>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8" name="Footer Placeholder 7">
            <a:extLst>
              <a:ext uri="{FF2B5EF4-FFF2-40B4-BE49-F238E27FC236}">
                <a16:creationId xmlns:a16="http://schemas.microsoft.com/office/drawing/2014/main" id="{C1F1167A-6EE0-67B2-16FB-9EA95007C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421497-FA6D-6533-233D-AB28164E16A2}"/>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1244339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E26F-8692-65DD-5329-0CCC624950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F4380C-6565-16EA-C5D3-53BED726E1C6}"/>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4" name="Footer Placeholder 3">
            <a:extLst>
              <a:ext uri="{FF2B5EF4-FFF2-40B4-BE49-F238E27FC236}">
                <a16:creationId xmlns:a16="http://schemas.microsoft.com/office/drawing/2014/main" id="{79939A00-C120-2E1F-AFE0-CB1D3A9C31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2C20DD-482C-56D6-ABCE-61959BBA36BF}"/>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249943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BF8ED8-570F-81C9-9918-1C5672C2EC87}"/>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3" name="Footer Placeholder 2">
            <a:extLst>
              <a:ext uri="{FF2B5EF4-FFF2-40B4-BE49-F238E27FC236}">
                <a16:creationId xmlns:a16="http://schemas.microsoft.com/office/drawing/2014/main" id="{D6669959-6D76-EA25-55F9-0779DACC9C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25A262-7D06-131F-6F73-6DB6758B05D1}"/>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3841962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E6DC-4385-24E6-4B8E-12C7BE19E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654BAE-5380-CEA9-BE22-565EDF8D08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DA1FA2-C3F1-74C0-C571-0A6273C6C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5D93D-FE30-C602-1BE5-2F249A7EF605}"/>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6" name="Footer Placeholder 5">
            <a:extLst>
              <a:ext uri="{FF2B5EF4-FFF2-40B4-BE49-F238E27FC236}">
                <a16:creationId xmlns:a16="http://schemas.microsoft.com/office/drawing/2014/main" id="{BF1B0DD7-93F2-138B-20E1-26121BF65A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5CF1B-4D28-070D-F1B6-F9AEF253F9F9}"/>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779592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D05C6-63AA-A6C3-E1C2-9988633019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63E9EF-B40D-4E64-50FB-EED9EB24BC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46A249-915D-F545-5AC3-AC09DA44E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124D4C-AC9F-E3F6-5C7D-384274377D78}"/>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6" name="Footer Placeholder 5">
            <a:extLst>
              <a:ext uri="{FF2B5EF4-FFF2-40B4-BE49-F238E27FC236}">
                <a16:creationId xmlns:a16="http://schemas.microsoft.com/office/drawing/2014/main" id="{2C5CA1B3-BE7A-2091-A143-175A390031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55AF5C-A472-ADB8-6F24-B57A27C52E82}"/>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1461139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6DDA-D0B0-D1B7-0DD2-2D3BD2D6E6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413B05-E280-0B36-FE64-70ACD6D0BC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603CB-58F7-3AB2-07F2-3BC6285410B3}"/>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D1D4B024-C1E0-E2BE-5BB0-0C7898D1C4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74189-44B8-B616-F62E-F94925B7FA34}"/>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2177641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EB4D75-12DD-BC9E-F6F6-A05E97B1B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07697F-53BA-A29A-83F9-88E8062407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1F9835-1B1E-E800-255E-3082E282FF7E}"/>
              </a:ext>
            </a:extLst>
          </p:cNvPr>
          <p:cNvSpPr>
            <a:spLocks noGrp="1"/>
          </p:cNvSpPr>
          <p:nvPr>
            <p:ph type="dt" sz="half" idx="10"/>
          </p:nvPr>
        </p:nvSpPr>
        <p:spPr/>
        <p:txBody>
          <a:body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36D1B6AE-3246-35F9-1ED2-D62418112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D20EB1-2D06-7306-2648-7F63F199A6F1}"/>
              </a:ext>
            </a:extLst>
          </p:cNvPr>
          <p:cNvSpPr>
            <a:spLocks noGrp="1"/>
          </p:cNvSpPr>
          <p:nvPr>
            <p:ph type="sldNum" sz="quarter" idx="12"/>
          </p:nvPr>
        </p:nvSpPr>
        <p:spPr/>
        <p:txBody>
          <a:bodyPr/>
          <a:lstStyle/>
          <a:p>
            <a:fld id="{EF841277-DAB0-6741-8B9D-20792999EA95}" type="slidenum">
              <a:rPr lang="en-US" smtClean="0"/>
              <a:t>‹#›</a:t>
            </a:fld>
            <a:endParaRPr lang="en-US"/>
          </a:p>
        </p:txBody>
      </p:sp>
    </p:spTree>
    <p:extLst>
      <p:ext uri="{BB962C8B-B14F-4D97-AF65-F5344CB8AC3E}">
        <p14:creationId xmlns:p14="http://schemas.microsoft.com/office/powerpoint/2010/main" val="1386069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15C7DC-D4DA-A93A-7D2F-BAB4834EC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D9AC2D-AA9E-72B3-9107-34AA99DB25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D0F78-97BC-BE00-DAB4-8A4ED4A25F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5666A3-FCA8-BA4C-887D-6B8DD17574AD}" type="datetimeFigureOut">
              <a:rPr lang="en-US" smtClean="0"/>
              <a:t>7/21/25</a:t>
            </a:fld>
            <a:endParaRPr lang="en-US"/>
          </a:p>
        </p:txBody>
      </p:sp>
      <p:sp>
        <p:nvSpPr>
          <p:cNvPr id="5" name="Footer Placeholder 4">
            <a:extLst>
              <a:ext uri="{FF2B5EF4-FFF2-40B4-BE49-F238E27FC236}">
                <a16:creationId xmlns:a16="http://schemas.microsoft.com/office/drawing/2014/main" id="{1CCB6DF8-7F56-378B-613D-E77D750557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FBF7F06-0803-E711-B727-AE460CA70A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841277-DAB0-6741-8B9D-20792999EA95}" type="slidenum">
              <a:rPr lang="en-US" smtClean="0"/>
              <a:t>‹#›</a:t>
            </a:fld>
            <a:endParaRPr lang="en-US"/>
          </a:p>
        </p:txBody>
      </p:sp>
    </p:spTree>
    <p:extLst>
      <p:ext uri="{BB962C8B-B14F-4D97-AF65-F5344CB8AC3E}">
        <p14:creationId xmlns:p14="http://schemas.microsoft.com/office/powerpoint/2010/main" val="162428739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eg"/><Relationship Id="rId7"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e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7.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jpg"/></Relationships>
</file>

<file path=ppt/slides/_rels/slide8.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jpg"/><Relationship Id="rId7"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9.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6.jpg"/><Relationship Id="rId11" Type="http://schemas.openxmlformats.org/officeDocument/2006/relationships/image" Target="../media/image51.jpg"/><Relationship Id="rId5" Type="http://schemas.openxmlformats.org/officeDocument/2006/relationships/image" Target="../media/image45.jpg"/><Relationship Id="rId10" Type="http://schemas.openxmlformats.org/officeDocument/2006/relationships/image" Target="../media/image50.jpg"/><Relationship Id="rId4" Type="http://schemas.openxmlformats.org/officeDocument/2006/relationships/image" Target="../media/image44.jpg"/><Relationship Id="rId9" Type="http://schemas.openxmlformats.org/officeDocument/2006/relationships/image" Target="../media/image49.jpg"/></Relationships>
</file>

<file path=ppt/slides/_rels/slide10.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1.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58.jpg"/><Relationship Id="rId7" Type="http://schemas.openxmlformats.org/officeDocument/2006/relationships/image" Target="../media/image62.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 Id="rId9" Type="http://schemas.openxmlformats.org/officeDocument/2006/relationships/image" Target="../media/image64.jpg"/></Relationships>
</file>

<file path=ppt/slides/_rels/slide12.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65.jpg"/><Relationship Id="rId7"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 Id="rId9" Type="http://schemas.openxmlformats.org/officeDocument/2006/relationships/image" Target="../media/image71.jpg"/></Relationships>
</file>

<file path=ppt/slides/_rels/slide1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386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DA313-2AD9-A199-E473-1B043F0170F2}"/>
              </a:ext>
            </a:extLst>
          </p:cNvPr>
          <p:cNvSpPr>
            <a:spLocks noGrp="1"/>
          </p:cNvSpPr>
          <p:nvPr>
            <p:ph type="ctrTitle"/>
          </p:nvPr>
        </p:nvSpPr>
        <p:spPr>
          <a:xfrm>
            <a:off x="0" y="-1"/>
            <a:ext cx="12192000" cy="5264727"/>
          </a:xfrm>
          <a:solidFill>
            <a:schemeClr val="bg1">
              <a:lumMod val="95000"/>
              <a:lumOff val="5000"/>
            </a:schemeClr>
          </a:solidFill>
          <a:effectLst>
            <a:reflection stA="91000" endPos="0" dist="50800" dir="5400000" sy="-100000" algn="bl" rotWithShape="0"/>
            <a:softEdge rad="0"/>
          </a:effectLst>
        </p:spPr>
        <p:txBody>
          <a:bodyPr anchor="ctr">
            <a:normAutofit/>
          </a:bodyPr>
          <a:lstStyle/>
          <a:p>
            <a:r>
              <a:rPr lang="en-US" sz="14000" dirty="0">
                <a:blipFill dpi="0" rotWithShape="1">
                  <a:blip r:embed="rId3"/>
                  <a:srcRect/>
                  <a:stretch>
                    <a:fillRect/>
                  </a:stretch>
                </a:blipFill>
                <a:latin typeface="Bernard MT Condensed" panose="02050806060905020404" pitchFamily="18" charset="77"/>
                <a:ea typeface="Dotum" panose="020B0600000101010101" pitchFamily="34" charset="-127"/>
              </a:rPr>
              <a:t>Kill Arnie Rhode</a:t>
            </a:r>
          </a:p>
        </p:txBody>
      </p:sp>
      <p:sp>
        <p:nvSpPr>
          <p:cNvPr id="3" name="Subtitle 2">
            <a:extLst>
              <a:ext uri="{FF2B5EF4-FFF2-40B4-BE49-F238E27FC236}">
                <a16:creationId xmlns:a16="http://schemas.microsoft.com/office/drawing/2014/main" id="{880D8AE1-7493-AD5B-EA3E-4D48FD2C1526}"/>
              </a:ext>
            </a:extLst>
          </p:cNvPr>
          <p:cNvSpPr>
            <a:spLocks noGrp="1"/>
          </p:cNvSpPr>
          <p:nvPr>
            <p:ph type="subTitle" idx="1"/>
          </p:nvPr>
        </p:nvSpPr>
        <p:spPr>
          <a:xfrm>
            <a:off x="1524000" y="5264726"/>
            <a:ext cx="9144000" cy="1525033"/>
          </a:xfrm>
        </p:spPr>
        <p:txBody>
          <a:bodyPr>
            <a:noAutofit/>
          </a:bodyPr>
          <a:lstStyle/>
          <a:p>
            <a:r>
              <a:rPr lang="en-US" sz="5000" dirty="0">
                <a:solidFill>
                  <a:schemeClr val="tx1">
                    <a:lumMod val="75000"/>
                  </a:schemeClr>
                </a:solidFill>
              </a:rPr>
              <a:t>Pitch Deck (Sample)</a:t>
            </a:r>
          </a:p>
          <a:p>
            <a:r>
              <a:rPr lang="en-US" sz="5000" dirty="0">
                <a:solidFill>
                  <a:schemeClr val="tx1">
                    <a:lumMod val="75000"/>
                  </a:schemeClr>
                </a:solidFill>
              </a:rPr>
              <a:t>By Isaac Edejer</a:t>
            </a:r>
          </a:p>
        </p:txBody>
      </p:sp>
    </p:spTree>
    <p:extLst>
      <p:ext uri="{BB962C8B-B14F-4D97-AF65-F5344CB8AC3E}">
        <p14:creationId xmlns:p14="http://schemas.microsoft.com/office/powerpoint/2010/main" val="2131652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D663-431B-1DED-D6CA-68F384096847}"/>
              </a:ext>
            </a:extLst>
          </p:cNvPr>
          <p:cNvSpPr>
            <a:spLocks noGrp="1"/>
          </p:cNvSpPr>
          <p:nvPr>
            <p:ph type="title"/>
          </p:nvPr>
        </p:nvSpPr>
        <p:spPr>
          <a:xfrm>
            <a:off x="838200" y="730250"/>
            <a:ext cx="10515600" cy="1325563"/>
          </a:xfrm>
        </p:spPr>
        <p:txBody>
          <a:bodyPr/>
          <a:lstStyle/>
          <a:p>
            <a:r>
              <a:rPr lang="en-US" dirty="0">
                <a:latin typeface="Century" panose="02040604050505020304" pitchFamily="18" charset="0"/>
              </a:rPr>
              <a:t>Log Line</a:t>
            </a:r>
          </a:p>
        </p:txBody>
      </p:sp>
      <p:sp>
        <p:nvSpPr>
          <p:cNvPr id="3" name="Content Placeholder 2">
            <a:extLst>
              <a:ext uri="{FF2B5EF4-FFF2-40B4-BE49-F238E27FC236}">
                <a16:creationId xmlns:a16="http://schemas.microsoft.com/office/drawing/2014/main" id="{3C2EB639-8846-C0C4-EF32-5DF4313AED34}"/>
              </a:ext>
            </a:extLst>
          </p:cNvPr>
          <p:cNvSpPr>
            <a:spLocks noGrp="1"/>
          </p:cNvSpPr>
          <p:nvPr>
            <p:ph idx="1"/>
          </p:nvPr>
        </p:nvSpPr>
        <p:spPr>
          <a:xfrm>
            <a:off x="838200" y="2506662"/>
            <a:ext cx="10515600" cy="4351338"/>
          </a:xfrm>
        </p:spPr>
        <p:txBody>
          <a:bodyPr>
            <a:normAutofit/>
          </a:bodyPr>
          <a:lstStyle/>
          <a:p>
            <a:pPr marL="0" indent="0">
              <a:buNone/>
            </a:pPr>
            <a:r>
              <a:rPr lang="en-US" dirty="0">
                <a:latin typeface="Century" panose="02040604050505020304" pitchFamily="18" charset="0"/>
              </a:rPr>
              <a:t>Arnie Rhode has been turned into a cyborg following an alleged “mishap” by Syndicated Corporations (a.k.a. SyndiCorp), a globally dominant tech company.</a:t>
            </a:r>
          </a:p>
          <a:p>
            <a:pPr marL="0" indent="0">
              <a:buNone/>
            </a:pPr>
            <a:endParaRPr lang="en-US" dirty="0">
              <a:latin typeface="Century" panose="02040604050505020304" pitchFamily="18" charset="0"/>
            </a:endParaRPr>
          </a:p>
          <a:p>
            <a:pPr marL="0" indent="0">
              <a:buNone/>
            </a:pPr>
            <a:r>
              <a:rPr lang="en-US" dirty="0">
                <a:latin typeface="Century" panose="02040604050505020304" pitchFamily="18" charset="0"/>
              </a:rPr>
              <a:t>Arnie escapes the clutches of SyndiCorp and attempts to say goodbye to his loved ones before going into hiding.</a:t>
            </a:r>
          </a:p>
        </p:txBody>
      </p:sp>
    </p:spTree>
    <p:extLst>
      <p:ext uri="{BB962C8B-B14F-4D97-AF65-F5344CB8AC3E}">
        <p14:creationId xmlns:p14="http://schemas.microsoft.com/office/powerpoint/2010/main" val="89149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67426B-72CA-848B-1D3B-E4922B9236D4}"/>
              </a:ext>
            </a:extLst>
          </p:cNvPr>
          <p:cNvSpPr>
            <a:spLocks noGrp="1"/>
          </p:cNvSpPr>
          <p:nvPr>
            <p:ph type="title"/>
          </p:nvPr>
        </p:nvSpPr>
        <p:spPr>
          <a:xfrm>
            <a:off x="192633" y="273761"/>
            <a:ext cx="6511858" cy="1179357"/>
          </a:xfrm>
        </p:spPr>
        <p:txBody>
          <a:bodyPr vert="horz" lIns="91440" tIns="45720" rIns="91440" bIns="45720" rtlCol="0" anchor="b">
            <a:normAutofit fontScale="90000"/>
          </a:bodyPr>
          <a:lstStyle/>
          <a:p>
            <a:r>
              <a:rPr lang="en-US" sz="4000" kern="1200" dirty="0">
                <a:solidFill>
                  <a:schemeClr val="tx1"/>
                </a:solidFill>
                <a:latin typeface="Century" panose="02040604050505020304" pitchFamily="18" charset="0"/>
              </a:rPr>
              <a:t>The City of UltraVille</a:t>
            </a:r>
            <a:br>
              <a:rPr lang="en-US" sz="4000" kern="1200" dirty="0">
                <a:solidFill>
                  <a:schemeClr val="tx1"/>
                </a:solidFill>
                <a:latin typeface="Century" panose="02040604050505020304" pitchFamily="18" charset="0"/>
              </a:rPr>
            </a:br>
            <a:r>
              <a:rPr lang="en-US" sz="4000" kern="1200" dirty="0">
                <a:solidFill>
                  <a:schemeClr val="tx1"/>
                </a:solidFill>
                <a:latin typeface="Century" panose="02040604050505020304" pitchFamily="18" charset="0"/>
              </a:rPr>
              <a:t> “Clock Out</a:t>
            </a:r>
            <a:r>
              <a:rPr lang="en-US" sz="4000" dirty="0">
                <a:latin typeface="Century" panose="02040604050505020304" pitchFamily="18" charset="0"/>
              </a:rPr>
              <a:t> and </a:t>
            </a:r>
            <a:r>
              <a:rPr lang="en-US" sz="4000" kern="1200" dirty="0">
                <a:solidFill>
                  <a:schemeClr val="tx1"/>
                </a:solidFill>
                <a:latin typeface="Century" panose="02040604050505020304" pitchFamily="18" charset="0"/>
              </a:rPr>
              <a:t>Get to Work”</a:t>
            </a:r>
          </a:p>
        </p:txBody>
      </p:sp>
      <p:pic>
        <p:nvPicPr>
          <p:cNvPr id="33" name="Picture 32" descr="A narrow alleyway with buildings and a couple benches&#10;&#10;Description automatically generated">
            <a:extLst>
              <a:ext uri="{FF2B5EF4-FFF2-40B4-BE49-F238E27FC236}">
                <a16:creationId xmlns:a16="http://schemas.microsoft.com/office/drawing/2014/main" id="{E8889D90-0808-069F-7548-F2F559A23F70}"/>
              </a:ext>
            </a:extLst>
          </p:cNvPr>
          <p:cNvPicPr>
            <a:picLocks noChangeAspect="1"/>
          </p:cNvPicPr>
          <p:nvPr/>
        </p:nvPicPr>
        <p:blipFill>
          <a:blip r:embed="rId2"/>
          <a:srcRect l="1" t="106" r="2014" b="6617"/>
          <a:stretch/>
        </p:blipFill>
        <p:spPr>
          <a:xfrm>
            <a:off x="7025591" y="3424306"/>
            <a:ext cx="2496498" cy="3417866"/>
          </a:xfrm>
          <a:prstGeom prst="rect">
            <a:avLst/>
          </a:prstGeom>
        </p:spPr>
      </p:pic>
      <p:pic>
        <p:nvPicPr>
          <p:cNvPr id="21" name="Picture 20" descr="A street with people walking on it&#10;&#10;Description automatically generated with medium confidence">
            <a:extLst>
              <a:ext uri="{FF2B5EF4-FFF2-40B4-BE49-F238E27FC236}">
                <a16:creationId xmlns:a16="http://schemas.microsoft.com/office/drawing/2014/main" id="{1BB6B23D-43C2-085B-D813-62C809C11966}"/>
              </a:ext>
            </a:extLst>
          </p:cNvPr>
          <p:cNvPicPr>
            <a:picLocks noChangeAspect="1"/>
          </p:cNvPicPr>
          <p:nvPr/>
        </p:nvPicPr>
        <p:blipFill>
          <a:blip r:embed="rId3"/>
          <a:srcRect l="3042" t="710" r="-574" b="10954"/>
          <a:stretch/>
        </p:blipFill>
        <p:spPr>
          <a:xfrm>
            <a:off x="9498130" y="-1964"/>
            <a:ext cx="2666862" cy="3439549"/>
          </a:xfrm>
          <a:prstGeom prst="rect">
            <a:avLst/>
          </a:prstGeom>
        </p:spPr>
      </p:pic>
      <p:pic>
        <p:nvPicPr>
          <p:cNvPr id="23" name="Picture 22" descr="A staircase in an old building&#10;&#10;Description automatically generated">
            <a:extLst>
              <a:ext uri="{FF2B5EF4-FFF2-40B4-BE49-F238E27FC236}">
                <a16:creationId xmlns:a16="http://schemas.microsoft.com/office/drawing/2014/main" id="{1E3126B1-C856-5B22-C579-A946923334E1}"/>
              </a:ext>
            </a:extLst>
          </p:cNvPr>
          <p:cNvPicPr>
            <a:picLocks noChangeAspect="1"/>
          </p:cNvPicPr>
          <p:nvPr/>
        </p:nvPicPr>
        <p:blipFill>
          <a:blip r:embed="rId4"/>
          <a:srcRect t="-23" r="-5" b="7275"/>
          <a:stretch/>
        </p:blipFill>
        <p:spPr>
          <a:xfrm>
            <a:off x="9522088" y="3422343"/>
            <a:ext cx="2642904" cy="3417866"/>
          </a:xfrm>
          <a:prstGeom prst="rect">
            <a:avLst/>
          </a:prstGeom>
        </p:spPr>
      </p:pic>
      <p:pic>
        <p:nvPicPr>
          <p:cNvPr id="38" name="Picture 37" descr="A person sitting in a room with a television&#10;&#10;Description automatically generated">
            <a:extLst>
              <a:ext uri="{FF2B5EF4-FFF2-40B4-BE49-F238E27FC236}">
                <a16:creationId xmlns:a16="http://schemas.microsoft.com/office/drawing/2014/main" id="{03E99F51-BB48-9913-510E-6740BBABF8E5}"/>
              </a:ext>
            </a:extLst>
          </p:cNvPr>
          <p:cNvPicPr>
            <a:picLocks noChangeAspect="1"/>
          </p:cNvPicPr>
          <p:nvPr/>
        </p:nvPicPr>
        <p:blipFill>
          <a:blip r:embed="rId5"/>
          <a:srcRect l="623" t="782" r="9754" b="15246"/>
          <a:stretch/>
        </p:blipFill>
        <p:spPr>
          <a:xfrm>
            <a:off x="4590952" y="3420453"/>
            <a:ext cx="2434638" cy="3421682"/>
          </a:xfrm>
          <a:prstGeom prst="rect">
            <a:avLst/>
          </a:prstGeom>
        </p:spPr>
      </p:pic>
      <p:pic>
        <p:nvPicPr>
          <p:cNvPr id="42" name="Picture 41" descr="A store front with a sign&#10;&#10;Description automatically generated">
            <a:extLst>
              <a:ext uri="{FF2B5EF4-FFF2-40B4-BE49-F238E27FC236}">
                <a16:creationId xmlns:a16="http://schemas.microsoft.com/office/drawing/2014/main" id="{4DC44DFE-C444-D436-D6EE-9D506CCC465E}"/>
              </a:ext>
            </a:extLst>
          </p:cNvPr>
          <p:cNvPicPr>
            <a:picLocks noChangeAspect="1"/>
          </p:cNvPicPr>
          <p:nvPr/>
        </p:nvPicPr>
        <p:blipFill>
          <a:blip r:embed="rId6"/>
          <a:srcRect l="4402" r="1835" b="2861"/>
          <a:stretch/>
        </p:blipFill>
        <p:spPr>
          <a:xfrm>
            <a:off x="7025590" y="-3928"/>
            <a:ext cx="2496498" cy="3424306"/>
          </a:xfrm>
          <a:prstGeom prst="rect">
            <a:avLst/>
          </a:prstGeom>
        </p:spPr>
      </p:pic>
      <p:sp>
        <p:nvSpPr>
          <p:cNvPr id="46" name="TextBox 45">
            <a:extLst>
              <a:ext uri="{FF2B5EF4-FFF2-40B4-BE49-F238E27FC236}">
                <a16:creationId xmlns:a16="http://schemas.microsoft.com/office/drawing/2014/main" id="{5FCABAF5-6E70-9713-0AD4-358FDDCE47E3}"/>
              </a:ext>
            </a:extLst>
          </p:cNvPr>
          <p:cNvSpPr txBox="1"/>
          <p:nvPr/>
        </p:nvSpPr>
        <p:spPr>
          <a:xfrm>
            <a:off x="192633" y="1492487"/>
            <a:ext cx="6665367"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entury" panose="02040604050505020304" pitchFamily="18" charset="0"/>
              </a:rPr>
              <a:t>Based off my hometown: Richmond, California. Ok, not really my hometown, per se, but it’s the heart of my childhood. All the towns along the north shore of the East Bay Area are former company towns whose economies were dependent upon Chevron refineries; our community has long been adversely affected by the very means of our existence. </a:t>
            </a:r>
          </a:p>
        </p:txBody>
      </p:sp>
      <p:pic>
        <p:nvPicPr>
          <p:cNvPr id="4" name="Picture 3" descr="A large industrial plant at night&#10;&#10;Description automatically generated">
            <a:extLst>
              <a:ext uri="{FF2B5EF4-FFF2-40B4-BE49-F238E27FC236}">
                <a16:creationId xmlns:a16="http://schemas.microsoft.com/office/drawing/2014/main" id="{F3C3BF9D-689B-BDCA-7738-76791FE3D59F}"/>
              </a:ext>
            </a:extLst>
          </p:cNvPr>
          <p:cNvPicPr>
            <a:picLocks noChangeAspect="1"/>
          </p:cNvPicPr>
          <p:nvPr/>
        </p:nvPicPr>
        <p:blipFill>
          <a:blip r:embed="rId7"/>
          <a:stretch>
            <a:fillRect/>
          </a:stretch>
        </p:blipFill>
        <p:spPr>
          <a:xfrm>
            <a:off x="-1" y="3420453"/>
            <a:ext cx="4656694" cy="3437547"/>
          </a:xfrm>
          <a:prstGeom prst="rect">
            <a:avLst/>
          </a:prstGeom>
        </p:spPr>
      </p:pic>
    </p:spTree>
    <p:extLst>
      <p:ext uri="{BB962C8B-B14F-4D97-AF65-F5344CB8AC3E}">
        <p14:creationId xmlns:p14="http://schemas.microsoft.com/office/powerpoint/2010/main" val="9539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a:extLst>
            <a:ext uri="{FF2B5EF4-FFF2-40B4-BE49-F238E27FC236}">
              <a16:creationId xmlns:a16="http://schemas.microsoft.com/office/drawing/2014/main" id="{58C3E5E3-E65C-0420-BF88-90422F8A5BC8}"/>
            </a:ext>
          </a:extLst>
        </p:cNvPr>
        <p:cNvGrpSpPr/>
        <p:nvPr/>
      </p:nvGrpSpPr>
      <p:grpSpPr>
        <a:xfrm>
          <a:off x="0" y="0"/>
          <a:ext cx="0" cy="0"/>
          <a:chOff x="0" y="0"/>
          <a:chExt cx="0" cy="0"/>
        </a:xfrm>
      </p:grpSpPr>
      <p:pic>
        <p:nvPicPr>
          <p:cNvPr id="21" name="Picture 20" descr="A person holding a mechanical arm&#10;&#10;Description automatically generated">
            <a:extLst>
              <a:ext uri="{FF2B5EF4-FFF2-40B4-BE49-F238E27FC236}">
                <a16:creationId xmlns:a16="http://schemas.microsoft.com/office/drawing/2014/main" id="{6B118965-08B7-E509-25FF-525FA449E49D}"/>
              </a:ext>
            </a:extLst>
          </p:cNvPr>
          <p:cNvPicPr>
            <a:picLocks noChangeAspect="1"/>
          </p:cNvPicPr>
          <p:nvPr/>
        </p:nvPicPr>
        <p:blipFill>
          <a:blip r:embed="rId3"/>
          <a:srcRect l="-1637" t="2165" r="-1382" b="7096"/>
          <a:stretch/>
        </p:blipFill>
        <p:spPr>
          <a:xfrm>
            <a:off x="9107842" y="0"/>
            <a:ext cx="3060043" cy="3654566"/>
          </a:xfrm>
          <a:prstGeom prst="rect">
            <a:avLst/>
          </a:prstGeom>
        </p:spPr>
      </p:pic>
      <p:pic>
        <p:nvPicPr>
          <p:cNvPr id="22" name="Picture 21" descr="A person's legs with metal legs and metal legs&#10;&#10;Description automatically generated">
            <a:extLst>
              <a:ext uri="{FF2B5EF4-FFF2-40B4-BE49-F238E27FC236}">
                <a16:creationId xmlns:a16="http://schemas.microsoft.com/office/drawing/2014/main" id="{5C6EBC07-61EA-ED1F-8BDD-00922665EC72}"/>
              </a:ext>
            </a:extLst>
          </p:cNvPr>
          <p:cNvPicPr>
            <a:picLocks noChangeAspect="1"/>
          </p:cNvPicPr>
          <p:nvPr/>
        </p:nvPicPr>
        <p:blipFill>
          <a:blip r:embed="rId4"/>
          <a:srcRect l="1350" r="-2" b="-2"/>
          <a:stretch/>
        </p:blipFill>
        <p:spPr>
          <a:xfrm>
            <a:off x="-1" y="0"/>
            <a:ext cx="3208661" cy="3654566"/>
          </a:xfrm>
          <a:prstGeom prst="rect">
            <a:avLst/>
          </a:prstGeom>
        </p:spPr>
      </p:pic>
      <p:pic>
        <p:nvPicPr>
          <p:cNvPr id="23" name="Picture 22" descr="A drawing of a robot arm&#10;&#10;Description automatically generated">
            <a:extLst>
              <a:ext uri="{FF2B5EF4-FFF2-40B4-BE49-F238E27FC236}">
                <a16:creationId xmlns:a16="http://schemas.microsoft.com/office/drawing/2014/main" id="{8E3A13CD-C9DB-AF27-4C2B-602522584BE6}"/>
              </a:ext>
            </a:extLst>
          </p:cNvPr>
          <p:cNvPicPr>
            <a:picLocks noChangeAspect="1"/>
          </p:cNvPicPr>
          <p:nvPr/>
        </p:nvPicPr>
        <p:blipFill>
          <a:blip r:embed="rId5"/>
          <a:srcRect l="1428" t="20799" r="3645" b="3526"/>
          <a:stretch/>
        </p:blipFill>
        <p:spPr>
          <a:xfrm>
            <a:off x="3035956" y="0"/>
            <a:ext cx="3060043" cy="3654566"/>
          </a:xfrm>
          <a:prstGeom prst="rect">
            <a:avLst/>
          </a:prstGeom>
        </p:spPr>
      </p:pic>
      <p:pic>
        <p:nvPicPr>
          <p:cNvPr id="25" name="Picture 24" descr="A computer in a room&#10;&#10;Description automatically generated">
            <a:extLst>
              <a:ext uri="{FF2B5EF4-FFF2-40B4-BE49-F238E27FC236}">
                <a16:creationId xmlns:a16="http://schemas.microsoft.com/office/drawing/2014/main" id="{F4FCF497-3480-285F-61E0-4B6ED3D0B740}"/>
              </a:ext>
            </a:extLst>
          </p:cNvPr>
          <p:cNvPicPr>
            <a:picLocks noChangeAspect="1"/>
          </p:cNvPicPr>
          <p:nvPr/>
        </p:nvPicPr>
        <p:blipFill>
          <a:blip r:embed="rId6"/>
          <a:srcRect t="545" r="5384" b="10577"/>
          <a:stretch/>
        </p:blipFill>
        <p:spPr>
          <a:xfrm>
            <a:off x="6095999" y="14463"/>
            <a:ext cx="3035957" cy="3640103"/>
          </a:xfrm>
          <a:prstGeom prst="rect">
            <a:avLst/>
          </a:prstGeom>
        </p:spPr>
      </p:pic>
      <p:sp>
        <p:nvSpPr>
          <p:cNvPr id="26" name="Title 1">
            <a:extLst>
              <a:ext uri="{FF2B5EF4-FFF2-40B4-BE49-F238E27FC236}">
                <a16:creationId xmlns:a16="http://schemas.microsoft.com/office/drawing/2014/main" id="{9C47B7DA-FE3D-7EE6-79C2-08671A5E260F}"/>
              </a:ext>
            </a:extLst>
          </p:cNvPr>
          <p:cNvSpPr>
            <a:spLocks noGrp="1"/>
          </p:cNvSpPr>
          <p:nvPr>
            <p:ph type="title"/>
          </p:nvPr>
        </p:nvSpPr>
        <p:spPr>
          <a:xfrm>
            <a:off x="7860615" y="3852048"/>
            <a:ext cx="3945089" cy="637124"/>
          </a:xfrm>
        </p:spPr>
        <p:txBody>
          <a:bodyPr>
            <a:noAutofit/>
          </a:bodyPr>
          <a:lstStyle/>
          <a:p>
            <a:r>
              <a:rPr lang="en-US" sz="2800" dirty="0">
                <a:solidFill>
                  <a:srgbClr val="FFFFFF"/>
                </a:solidFill>
                <a:latin typeface="Century" panose="02040604050505020304" pitchFamily="18" charset="0"/>
              </a:rPr>
              <a:t>SyndiCorp – Products</a:t>
            </a:r>
          </a:p>
        </p:txBody>
      </p:sp>
      <p:pic>
        <p:nvPicPr>
          <p:cNvPr id="27" name="Picture 26" descr="A close-up of a computer server&#10;&#10;Description automatically generated">
            <a:extLst>
              <a:ext uri="{FF2B5EF4-FFF2-40B4-BE49-F238E27FC236}">
                <a16:creationId xmlns:a16="http://schemas.microsoft.com/office/drawing/2014/main" id="{91C774A7-F1B4-BFC1-F939-F2CD5E72366F}"/>
              </a:ext>
            </a:extLst>
          </p:cNvPr>
          <p:cNvPicPr>
            <a:picLocks noChangeAspect="1"/>
          </p:cNvPicPr>
          <p:nvPr/>
        </p:nvPicPr>
        <p:blipFill>
          <a:blip r:embed="rId7"/>
          <a:srcRect l="21945" t="19791" r="9396"/>
          <a:stretch/>
        </p:blipFill>
        <p:spPr>
          <a:xfrm>
            <a:off x="-1" y="3654567"/>
            <a:ext cx="4226944" cy="3203434"/>
          </a:xfrm>
          <a:prstGeom prst="rect">
            <a:avLst/>
          </a:prstGeom>
        </p:spPr>
      </p:pic>
      <p:sp>
        <p:nvSpPr>
          <p:cNvPr id="28" name="Content Placeholder 2">
            <a:extLst>
              <a:ext uri="{FF2B5EF4-FFF2-40B4-BE49-F238E27FC236}">
                <a16:creationId xmlns:a16="http://schemas.microsoft.com/office/drawing/2014/main" id="{6385E521-9620-084C-9581-72E7D179AB76}"/>
              </a:ext>
            </a:extLst>
          </p:cNvPr>
          <p:cNvSpPr>
            <a:spLocks noGrp="1"/>
          </p:cNvSpPr>
          <p:nvPr>
            <p:ph idx="1"/>
          </p:nvPr>
        </p:nvSpPr>
        <p:spPr>
          <a:xfrm>
            <a:off x="7860615" y="4686655"/>
            <a:ext cx="3653250" cy="1816026"/>
          </a:xfrm>
        </p:spPr>
        <p:txBody>
          <a:bodyPr>
            <a:normAutofit fontScale="92500" lnSpcReduction="10000"/>
          </a:bodyPr>
          <a:lstStyle/>
          <a:p>
            <a:pPr marL="0" indent="0">
              <a:buNone/>
            </a:pPr>
            <a:r>
              <a:rPr lang="en-US" sz="1500" dirty="0">
                <a:solidFill>
                  <a:srgbClr val="FFFFFF"/>
                </a:solidFill>
                <a:latin typeface="Century" panose="02040604050505020304" pitchFamily="18" charset="0"/>
              </a:rPr>
              <a:t>“From the ignition in your car, to the pacemaker in your heart. While other companies plan for obsolescence, SyndiCorp believes in technology that lasts a lifetime.</a:t>
            </a:r>
          </a:p>
          <a:p>
            <a:pPr marL="0" indent="0">
              <a:buNone/>
            </a:pPr>
            <a:endParaRPr lang="en-US" sz="1500" dirty="0">
              <a:solidFill>
                <a:srgbClr val="FFFFFF"/>
              </a:solidFill>
              <a:latin typeface="Century" panose="02040604050505020304" pitchFamily="18" charset="0"/>
            </a:endParaRPr>
          </a:p>
          <a:p>
            <a:pPr marL="0" indent="0">
              <a:buNone/>
            </a:pPr>
            <a:r>
              <a:rPr lang="en-US" sz="1500" dirty="0">
                <a:solidFill>
                  <a:srgbClr val="FFFFFF"/>
                </a:solidFill>
                <a:latin typeface="Century" panose="02040604050505020304" pitchFamily="18" charset="0"/>
              </a:rPr>
              <a:t>“Syndicated Corporations. Making Life Better Since 1917.”</a:t>
            </a:r>
          </a:p>
        </p:txBody>
      </p:sp>
      <p:pic>
        <p:nvPicPr>
          <p:cNvPr id="24" name="Picture 23" descr="A white car parked in a parking lot&#10;&#10;Description automatically generated">
            <a:extLst>
              <a:ext uri="{FF2B5EF4-FFF2-40B4-BE49-F238E27FC236}">
                <a16:creationId xmlns:a16="http://schemas.microsoft.com/office/drawing/2014/main" id="{7C9F09CF-0492-0904-68E4-F5FB15A8EF66}"/>
              </a:ext>
            </a:extLst>
          </p:cNvPr>
          <p:cNvPicPr>
            <a:picLocks noChangeAspect="1"/>
          </p:cNvPicPr>
          <p:nvPr/>
        </p:nvPicPr>
        <p:blipFill>
          <a:blip r:embed="rId8"/>
          <a:srcRect l="2598" t="1" r="-981" b="-4"/>
          <a:stretch/>
        </p:blipFill>
        <p:spPr>
          <a:xfrm>
            <a:off x="3035956" y="3669030"/>
            <a:ext cx="4678740" cy="3174508"/>
          </a:xfrm>
          <a:prstGeom prst="rect">
            <a:avLst/>
          </a:prstGeom>
        </p:spPr>
      </p:pic>
    </p:spTree>
    <p:extLst>
      <p:ext uri="{BB962C8B-B14F-4D97-AF65-F5344CB8AC3E}">
        <p14:creationId xmlns:p14="http://schemas.microsoft.com/office/powerpoint/2010/main" val="763918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a:extLst>
            <a:ext uri="{FF2B5EF4-FFF2-40B4-BE49-F238E27FC236}">
              <a16:creationId xmlns:a16="http://schemas.microsoft.com/office/drawing/2014/main" id="{F1D9BCB3-0A65-09F6-9A5F-833F9B6E752B}"/>
            </a:ext>
          </a:extLst>
        </p:cNvPr>
        <p:cNvGrpSpPr/>
        <p:nvPr/>
      </p:nvGrpSpPr>
      <p:grpSpPr>
        <a:xfrm>
          <a:off x="0" y="0"/>
          <a:ext cx="0" cy="0"/>
          <a:chOff x="0" y="0"/>
          <a:chExt cx="0" cy="0"/>
        </a:xfrm>
      </p:grpSpPr>
      <p:pic>
        <p:nvPicPr>
          <p:cNvPr id="15" name="Picture 14" descr="Looking up at a tall building&#10;&#10;Description automatically generated">
            <a:extLst>
              <a:ext uri="{FF2B5EF4-FFF2-40B4-BE49-F238E27FC236}">
                <a16:creationId xmlns:a16="http://schemas.microsoft.com/office/drawing/2014/main" id="{85A3546F-29DC-8F0B-92DF-83103EF68BEF}"/>
              </a:ext>
            </a:extLst>
          </p:cNvPr>
          <p:cNvPicPr>
            <a:picLocks noChangeAspect="1"/>
          </p:cNvPicPr>
          <p:nvPr/>
        </p:nvPicPr>
        <p:blipFill>
          <a:blip r:embed="rId2"/>
          <a:srcRect t="3467" r="4" b="5418"/>
          <a:stretch/>
        </p:blipFill>
        <p:spPr>
          <a:xfrm>
            <a:off x="0" y="0"/>
            <a:ext cx="2826563" cy="3400223"/>
          </a:xfrm>
          <a:prstGeom prst="rect">
            <a:avLst/>
          </a:prstGeom>
        </p:spPr>
      </p:pic>
      <p:pic>
        <p:nvPicPr>
          <p:cNvPr id="17" name="Picture 16" descr="A high angle view of a building&#10;&#10;Description automatically generated">
            <a:extLst>
              <a:ext uri="{FF2B5EF4-FFF2-40B4-BE49-F238E27FC236}">
                <a16:creationId xmlns:a16="http://schemas.microsoft.com/office/drawing/2014/main" id="{8A7324E4-6A6B-93FF-BB6B-0A252DC3B797}"/>
              </a:ext>
            </a:extLst>
          </p:cNvPr>
          <p:cNvPicPr>
            <a:picLocks noChangeAspect="1"/>
          </p:cNvPicPr>
          <p:nvPr/>
        </p:nvPicPr>
        <p:blipFill>
          <a:blip r:embed="rId3"/>
          <a:srcRect t="7032" r="2227" b="3880"/>
          <a:stretch/>
        </p:blipFill>
        <p:spPr>
          <a:xfrm>
            <a:off x="2805526" y="7541"/>
            <a:ext cx="2826563" cy="3400222"/>
          </a:xfrm>
          <a:prstGeom prst="rect">
            <a:avLst/>
          </a:prstGeom>
        </p:spPr>
      </p:pic>
      <p:pic>
        <p:nvPicPr>
          <p:cNvPr id="18" name="Picture 17" descr="A person in a grey sweater and sunglasses&#10;&#10;Description automatically generated">
            <a:extLst>
              <a:ext uri="{FF2B5EF4-FFF2-40B4-BE49-F238E27FC236}">
                <a16:creationId xmlns:a16="http://schemas.microsoft.com/office/drawing/2014/main" id="{D3E080AA-62D1-8808-F24C-0236A1BD924E}"/>
              </a:ext>
            </a:extLst>
          </p:cNvPr>
          <p:cNvPicPr>
            <a:picLocks noChangeAspect="1"/>
          </p:cNvPicPr>
          <p:nvPr/>
        </p:nvPicPr>
        <p:blipFill>
          <a:blip r:embed="rId4"/>
          <a:srcRect l="11096" t="-506" r="14977" b="2691"/>
          <a:stretch/>
        </p:blipFill>
        <p:spPr>
          <a:xfrm>
            <a:off x="5632088" y="-17673"/>
            <a:ext cx="3079980" cy="3360340"/>
          </a:xfrm>
          <a:prstGeom prst="rect">
            <a:avLst/>
          </a:prstGeom>
        </p:spPr>
      </p:pic>
      <p:sp>
        <p:nvSpPr>
          <p:cNvPr id="20" name="Title 1">
            <a:extLst>
              <a:ext uri="{FF2B5EF4-FFF2-40B4-BE49-F238E27FC236}">
                <a16:creationId xmlns:a16="http://schemas.microsoft.com/office/drawing/2014/main" id="{4C8B1A18-088B-F2CB-5803-3120620E4983}"/>
              </a:ext>
            </a:extLst>
          </p:cNvPr>
          <p:cNvSpPr>
            <a:spLocks noGrp="1"/>
          </p:cNvSpPr>
          <p:nvPr>
            <p:ph type="title"/>
          </p:nvPr>
        </p:nvSpPr>
        <p:spPr>
          <a:xfrm>
            <a:off x="8819766" y="493953"/>
            <a:ext cx="3280158" cy="667526"/>
          </a:xfrm>
        </p:spPr>
        <p:txBody>
          <a:bodyPr>
            <a:normAutofit/>
          </a:bodyPr>
          <a:lstStyle/>
          <a:p>
            <a:r>
              <a:rPr lang="en-US" sz="2400" dirty="0">
                <a:solidFill>
                  <a:srgbClr val="FFFFFF"/>
                </a:solidFill>
                <a:latin typeface="Century" panose="02040604050505020304" pitchFamily="18" charset="0"/>
              </a:rPr>
              <a:t>SyndiCorp Building</a:t>
            </a:r>
          </a:p>
        </p:txBody>
      </p:sp>
      <p:sp>
        <p:nvSpPr>
          <p:cNvPr id="29" name="Content Placeholder 2">
            <a:extLst>
              <a:ext uri="{FF2B5EF4-FFF2-40B4-BE49-F238E27FC236}">
                <a16:creationId xmlns:a16="http://schemas.microsoft.com/office/drawing/2014/main" id="{3EB9AF7A-57BD-4D4B-BD23-2B5BD55EAFFC}"/>
              </a:ext>
            </a:extLst>
          </p:cNvPr>
          <p:cNvSpPr>
            <a:spLocks noGrp="1"/>
          </p:cNvSpPr>
          <p:nvPr>
            <p:ph idx="1"/>
          </p:nvPr>
        </p:nvSpPr>
        <p:spPr>
          <a:xfrm>
            <a:off x="8847275" y="1443273"/>
            <a:ext cx="3280158" cy="637124"/>
          </a:xfrm>
        </p:spPr>
        <p:txBody>
          <a:bodyPr>
            <a:normAutofit fontScale="92500" lnSpcReduction="10000"/>
          </a:bodyPr>
          <a:lstStyle/>
          <a:p>
            <a:pPr marL="0" indent="0">
              <a:buNone/>
            </a:pPr>
            <a:r>
              <a:rPr lang="en-US" sz="1500" dirty="0">
                <a:solidFill>
                  <a:srgbClr val="FFFFFF"/>
                </a:solidFill>
                <a:latin typeface="Century" panose="02040604050505020304" pitchFamily="18" charset="0"/>
              </a:rPr>
              <a:t>Beautiful yet soul sucking; a mausoleum of its own history and former product lines.</a:t>
            </a:r>
          </a:p>
          <a:p>
            <a:pPr marL="0" indent="0">
              <a:buNone/>
            </a:pPr>
            <a:endParaRPr lang="en-US" sz="1500" dirty="0">
              <a:solidFill>
                <a:srgbClr val="FFFFFF"/>
              </a:solidFill>
              <a:latin typeface="Century" panose="02040604050505020304" pitchFamily="18" charset="0"/>
            </a:endParaRPr>
          </a:p>
        </p:txBody>
      </p:sp>
      <p:pic>
        <p:nvPicPr>
          <p:cNvPr id="3" name="Picture 2" descr="A room with several monitors and chairs&#10;&#10;Description automatically generated">
            <a:extLst>
              <a:ext uri="{FF2B5EF4-FFF2-40B4-BE49-F238E27FC236}">
                <a16:creationId xmlns:a16="http://schemas.microsoft.com/office/drawing/2014/main" id="{E389B6CD-20FF-98E5-34DB-FD4347AADA97}"/>
              </a:ext>
            </a:extLst>
          </p:cNvPr>
          <p:cNvPicPr>
            <a:picLocks noChangeAspect="1"/>
          </p:cNvPicPr>
          <p:nvPr/>
        </p:nvPicPr>
        <p:blipFill>
          <a:blip r:embed="rId5"/>
          <a:srcRect l="10325" r="10679"/>
          <a:stretch/>
        </p:blipFill>
        <p:spPr>
          <a:xfrm>
            <a:off x="8712068" y="3350207"/>
            <a:ext cx="3479932" cy="3511307"/>
          </a:xfrm>
          <a:prstGeom prst="rect">
            <a:avLst/>
          </a:prstGeom>
        </p:spPr>
      </p:pic>
      <p:pic>
        <p:nvPicPr>
          <p:cNvPr id="5" name="Picture 4" descr="A row of computers on a conveyor belt&#10;&#10;Description automatically generated">
            <a:extLst>
              <a:ext uri="{FF2B5EF4-FFF2-40B4-BE49-F238E27FC236}">
                <a16:creationId xmlns:a16="http://schemas.microsoft.com/office/drawing/2014/main" id="{53233DAD-2368-7947-895C-CBB6041EA414}"/>
              </a:ext>
            </a:extLst>
          </p:cNvPr>
          <p:cNvPicPr>
            <a:picLocks noChangeAspect="1"/>
          </p:cNvPicPr>
          <p:nvPr/>
        </p:nvPicPr>
        <p:blipFill>
          <a:blip r:embed="rId6"/>
          <a:srcRect r="26123" b="2894"/>
          <a:stretch/>
        </p:blipFill>
        <p:spPr>
          <a:xfrm>
            <a:off x="2820496" y="3400223"/>
            <a:ext cx="2826564" cy="3457777"/>
          </a:xfrm>
          <a:prstGeom prst="rect">
            <a:avLst/>
          </a:prstGeom>
        </p:spPr>
      </p:pic>
      <p:pic>
        <p:nvPicPr>
          <p:cNvPr id="7" name="Picture 6" descr="People in a control room&#10;&#10;Description automatically generated">
            <a:extLst>
              <a:ext uri="{FF2B5EF4-FFF2-40B4-BE49-F238E27FC236}">
                <a16:creationId xmlns:a16="http://schemas.microsoft.com/office/drawing/2014/main" id="{A991F1F6-A664-8ECB-B675-5525F69FBD41}"/>
              </a:ext>
            </a:extLst>
          </p:cNvPr>
          <p:cNvPicPr>
            <a:picLocks noChangeAspect="1"/>
          </p:cNvPicPr>
          <p:nvPr/>
        </p:nvPicPr>
        <p:blipFill>
          <a:blip r:embed="rId7"/>
          <a:srcRect l="28041" t="-478" r="10195" b="5686"/>
          <a:stretch/>
        </p:blipFill>
        <p:spPr>
          <a:xfrm>
            <a:off x="5632089" y="3350208"/>
            <a:ext cx="3079980" cy="3507791"/>
          </a:xfrm>
          <a:prstGeom prst="rect">
            <a:avLst/>
          </a:prstGeom>
        </p:spPr>
      </p:pic>
      <p:pic>
        <p:nvPicPr>
          <p:cNvPr id="9" name="Picture 8" descr="An escalator with an elevator&#10;&#10;Description automatically generated">
            <a:extLst>
              <a:ext uri="{FF2B5EF4-FFF2-40B4-BE49-F238E27FC236}">
                <a16:creationId xmlns:a16="http://schemas.microsoft.com/office/drawing/2014/main" id="{FEC0726A-A3E8-ECCE-9B7B-9133707365EF}"/>
              </a:ext>
            </a:extLst>
          </p:cNvPr>
          <p:cNvPicPr>
            <a:picLocks noChangeAspect="1"/>
          </p:cNvPicPr>
          <p:nvPr/>
        </p:nvPicPr>
        <p:blipFill>
          <a:blip r:embed="rId8"/>
          <a:srcRect l="-1" t="4428" r="-167" b="3669"/>
          <a:stretch/>
        </p:blipFill>
        <p:spPr>
          <a:xfrm>
            <a:off x="-6067" y="3400223"/>
            <a:ext cx="2826564" cy="3457777"/>
          </a:xfrm>
          <a:prstGeom prst="rect">
            <a:avLst/>
          </a:prstGeom>
        </p:spPr>
      </p:pic>
      <p:sp>
        <p:nvSpPr>
          <p:cNvPr id="10" name="TextBox 9">
            <a:extLst>
              <a:ext uri="{FF2B5EF4-FFF2-40B4-BE49-F238E27FC236}">
                <a16:creationId xmlns:a16="http://schemas.microsoft.com/office/drawing/2014/main" id="{7169B13C-8299-E006-F617-690FA03CA3C0}"/>
              </a:ext>
            </a:extLst>
          </p:cNvPr>
          <p:cNvSpPr txBox="1"/>
          <p:nvPr/>
        </p:nvSpPr>
        <p:spPr>
          <a:xfrm>
            <a:off x="8819766" y="2327424"/>
            <a:ext cx="3280158" cy="1169551"/>
          </a:xfrm>
          <a:prstGeom prst="rect">
            <a:avLst/>
          </a:prstGeom>
          <a:noFill/>
        </p:spPr>
        <p:txBody>
          <a:bodyPr wrap="square" rtlCol="0">
            <a:spAutoFit/>
          </a:bodyPr>
          <a:lstStyle/>
          <a:p>
            <a:r>
              <a:rPr lang="en-US" sz="1400" dirty="0">
                <a:solidFill>
                  <a:srgbClr val="FFFFFF"/>
                </a:solidFill>
                <a:latin typeface="Century" panose="02040604050505020304" pitchFamily="18" charset="0"/>
              </a:rPr>
              <a:t> Stuffy, unwelcoming, inescapable. Not dissimilar to the TVA from Marvel’s “Loki,” filled with technology from the 1960’s – 1980’s.</a:t>
            </a:r>
          </a:p>
          <a:p>
            <a:endParaRPr lang="en-US" sz="1400" dirty="0">
              <a:latin typeface="Century" panose="02040604050505020304" pitchFamily="18" charset="0"/>
            </a:endParaRPr>
          </a:p>
        </p:txBody>
      </p:sp>
    </p:spTree>
    <p:extLst>
      <p:ext uri="{BB962C8B-B14F-4D97-AF65-F5344CB8AC3E}">
        <p14:creationId xmlns:p14="http://schemas.microsoft.com/office/powerpoint/2010/main" val="419839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222291-4642-BA90-99F8-2D2F7C5E0417}"/>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496094-3ED4-F18F-40C6-DA73538F9C82}"/>
              </a:ext>
            </a:extLst>
          </p:cNvPr>
          <p:cNvSpPr>
            <a:spLocks noGrp="1"/>
          </p:cNvSpPr>
          <p:nvPr>
            <p:ph type="title"/>
          </p:nvPr>
        </p:nvSpPr>
        <p:spPr>
          <a:xfrm>
            <a:off x="7373316" y="112107"/>
            <a:ext cx="4605324" cy="712056"/>
          </a:xfrm>
        </p:spPr>
        <p:txBody>
          <a:bodyPr>
            <a:normAutofit/>
          </a:bodyPr>
          <a:lstStyle/>
          <a:p>
            <a:r>
              <a:rPr lang="en-US" sz="3600" dirty="0">
                <a:latin typeface="Century" panose="02040604050505020304" pitchFamily="18" charset="0"/>
              </a:rPr>
              <a:t>The Experiment</a:t>
            </a:r>
          </a:p>
        </p:txBody>
      </p:sp>
      <p:pic>
        <p:nvPicPr>
          <p:cNvPr id="24" name="Picture 23" descr="A group of people sitting in a room with multiple screens&#10;&#10;Description automatically generated">
            <a:extLst>
              <a:ext uri="{FF2B5EF4-FFF2-40B4-BE49-F238E27FC236}">
                <a16:creationId xmlns:a16="http://schemas.microsoft.com/office/drawing/2014/main" id="{0680F370-8C5D-9A6C-1806-FF614DB65AB8}"/>
              </a:ext>
            </a:extLst>
          </p:cNvPr>
          <p:cNvPicPr>
            <a:picLocks noChangeAspect="1"/>
          </p:cNvPicPr>
          <p:nvPr/>
        </p:nvPicPr>
        <p:blipFill>
          <a:blip r:embed="rId3"/>
          <a:srcRect t="21691" r="3" b="22385"/>
          <a:stretch/>
        </p:blipFill>
        <p:spPr>
          <a:xfrm>
            <a:off x="-1" y="10"/>
            <a:ext cx="2987749" cy="1679499"/>
          </a:xfrm>
          <a:prstGeom prst="rect">
            <a:avLst/>
          </a:prstGeom>
        </p:spPr>
      </p:pic>
      <p:pic>
        <p:nvPicPr>
          <p:cNvPr id="15" name="Picture 14" descr="A futuristic building with a person in it&#10;&#10;Description automatically generated with medium confidence">
            <a:extLst>
              <a:ext uri="{FF2B5EF4-FFF2-40B4-BE49-F238E27FC236}">
                <a16:creationId xmlns:a16="http://schemas.microsoft.com/office/drawing/2014/main" id="{5DCF1BE9-2B43-53EF-746E-DCF9BF1A6D1D}"/>
              </a:ext>
            </a:extLst>
          </p:cNvPr>
          <p:cNvPicPr>
            <a:picLocks noChangeAspect="1"/>
          </p:cNvPicPr>
          <p:nvPr/>
        </p:nvPicPr>
        <p:blipFill>
          <a:blip r:embed="rId4"/>
          <a:srcRect t="20249" r="-5" b="8056"/>
          <a:stretch/>
        </p:blipFill>
        <p:spPr>
          <a:xfrm>
            <a:off x="9172348" y="3926200"/>
            <a:ext cx="3003121" cy="2941859"/>
          </a:xfrm>
          <a:prstGeom prst="rect">
            <a:avLst/>
          </a:prstGeom>
        </p:spPr>
      </p:pic>
      <p:pic>
        <p:nvPicPr>
          <p:cNvPr id="22" name="Picture 21" descr="A group of people in a room with computers&#10;&#10;Description automatically generated">
            <a:extLst>
              <a:ext uri="{FF2B5EF4-FFF2-40B4-BE49-F238E27FC236}">
                <a16:creationId xmlns:a16="http://schemas.microsoft.com/office/drawing/2014/main" id="{052C582B-AAE0-F709-147C-E7C458F4D0BD}"/>
              </a:ext>
            </a:extLst>
          </p:cNvPr>
          <p:cNvPicPr>
            <a:picLocks noChangeAspect="1"/>
          </p:cNvPicPr>
          <p:nvPr/>
        </p:nvPicPr>
        <p:blipFill>
          <a:blip r:embed="rId5"/>
          <a:srcRect l="1155" r="2" b="1530"/>
          <a:stretch/>
        </p:blipFill>
        <p:spPr>
          <a:xfrm>
            <a:off x="43757" y="3945784"/>
            <a:ext cx="3520511" cy="2888726"/>
          </a:xfrm>
          <a:prstGeom prst="rect">
            <a:avLst/>
          </a:prstGeom>
        </p:spPr>
      </p:pic>
      <p:sp>
        <p:nvSpPr>
          <p:cNvPr id="3" name="Content Placeholder 2">
            <a:extLst>
              <a:ext uri="{FF2B5EF4-FFF2-40B4-BE49-F238E27FC236}">
                <a16:creationId xmlns:a16="http://schemas.microsoft.com/office/drawing/2014/main" id="{911ABA74-D7B3-CD0D-A989-915E43095757}"/>
              </a:ext>
            </a:extLst>
          </p:cNvPr>
          <p:cNvSpPr>
            <a:spLocks noGrp="1"/>
          </p:cNvSpPr>
          <p:nvPr>
            <p:ph idx="1"/>
          </p:nvPr>
        </p:nvSpPr>
        <p:spPr>
          <a:xfrm>
            <a:off x="7457946" y="879089"/>
            <a:ext cx="4605324" cy="2732792"/>
          </a:xfrm>
        </p:spPr>
        <p:txBody>
          <a:bodyPr>
            <a:normAutofit lnSpcReduction="10000"/>
          </a:bodyPr>
          <a:lstStyle/>
          <a:p>
            <a:pPr marL="0" indent="0">
              <a:buNone/>
            </a:pPr>
            <a:endParaRPr lang="en-US" sz="2000" dirty="0">
              <a:latin typeface="Century" panose="02040604050505020304" pitchFamily="18" charset="0"/>
            </a:endParaRPr>
          </a:p>
          <a:p>
            <a:pPr marL="0" indent="0">
              <a:buNone/>
            </a:pPr>
            <a:r>
              <a:rPr lang="en-US" sz="2900" dirty="0">
                <a:latin typeface="Century" panose="02040604050505020304" pitchFamily="18" charset="0"/>
              </a:rPr>
              <a:t>Clones designed for labor. Humans are born; laborers are created. No workman’s comp; just buy a new one and junk the old.</a:t>
            </a:r>
          </a:p>
        </p:txBody>
      </p:sp>
      <p:pic>
        <p:nvPicPr>
          <p:cNvPr id="12" name="Picture 11" descr="A computer screen with images on it&#10;&#10;Description automatically generated">
            <a:extLst>
              <a:ext uri="{FF2B5EF4-FFF2-40B4-BE49-F238E27FC236}">
                <a16:creationId xmlns:a16="http://schemas.microsoft.com/office/drawing/2014/main" id="{A884370F-A89A-A661-F267-8F8590616922}"/>
              </a:ext>
            </a:extLst>
          </p:cNvPr>
          <p:cNvPicPr>
            <a:picLocks noChangeAspect="1"/>
          </p:cNvPicPr>
          <p:nvPr/>
        </p:nvPicPr>
        <p:blipFill>
          <a:blip r:embed="rId6"/>
          <a:srcRect l="32" t="43556" r="1"/>
          <a:stretch/>
        </p:blipFill>
        <p:spPr>
          <a:xfrm>
            <a:off x="2826163" y="1693428"/>
            <a:ext cx="2233092" cy="2240025"/>
          </a:xfrm>
          <a:prstGeom prst="rect">
            <a:avLst/>
          </a:prstGeom>
        </p:spPr>
      </p:pic>
      <p:pic>
        <p:nvPicPr>
          <p:cNvPr id="7" name="Picture 6" descr="A human body with muscles&#10;&#10;Description automatically generated with medium confidence">
            <a:extLst>
              <a:ext uri="{FF2B5EF4-FFF2-40B4-BE49-F238E27FC236}">
                <a16:creationId xmlns:a16="http://schemas.microsoft.com/office/drawing/2014/main" id="{7F843164-CB5B-E2EF-8346-A05B52FE8FF4}"/>
              </a:ext>
            </a:extLst>
          </p:cNvPr>
          <p:cNvPicPr>
            <a:picLocks noChangeAspect="1"/>
          </p:cNvPicPr>
          <p:nvPr/>
        </p:nvPicPr>
        <p:blipFill>
          <a:blip r:embed="rId7"/>
          <a:srcRect r="-3182" b="25443"/>
          <a:stretch/>
        </p:blipFill>
        <p:spPr>
          <a:xfrm>
            <a:off x="7652572" y="3934828"/>
            <a:ext cx="2233092" cy="2941859"/>
          </a:xfrm>
          <a:prstGeom prst="rect">
            <a:avLst/>
          </a:prstGeom>
        </p:spPr>
      </p:pic>
      <p:pic>
        <p:nvPicPr>
          <p:cNvPr id="10" name="Picture 9" descr="A white circuit board in a brain&#10;&#10;Description automatically generated">
            <a:extLst>
              <a:ext uri="{FF2B5EF4-FFF2-40B4-BE49-F238E27FC236}">
                <a16:creationId xmlns:a16="http://schemas.microsoft.com/office/drawing/2014/main" id="{11C8B488-C8D9-CBF8-1212-A5EA35908565}"/>
              </a:ext>
            </a:extLst>
          </p:cNvPr>
          <p:cNvPicPr>
            <a:picLocks noChangeAspect="1"/>
          </p:cNvPicPr>
          <p:nvPr/>
        </p:nvPicPr>
        <p:blipFill>
          <a:blip r:embed="rId8"/>
          <a:srcRect l="12139" r="11093" b="-527"/>
          <a:stretch/>
        </p:blipFill>
        <p:spPr>
          <a:xfrm>
            <a:off x="2987748" y="-1"/>
            <a:ext cx="2233092" cy="1708879"/>
          </a:xfrm>
          <a:prstGeom prst="rect">
            <a:avLst/>
          </a:prstGeom>
        </p:spPr>
      </p:pic>
      <p:pic>
        <p:nvPicPr>
          <p:cNvPr id="14" name="Picture 13" descr="A back and back view of a person's body&#10;&#10;Description automatically generated">
            <a:extLst>
              <a:ext uri="{FF2B5EF4-FFF2-40B4-BE49-F238E27FC236}">
                <a16:creationId xmlns:a16="http://schemas.microsoft.com/office/drawing/2014/main" id="{60BD6453-D8B9-3D75-6E58-DAB27FDAEE85}"/>
              </a:ext>
            </a:extLst>
          </p:cNvPr>
          <p:cNvPicPr>
            <a:picLocks noChangeAspect="1"/>
          </p:cNvPicPr>
          <p:nvPr/>
        </p:nvPicPr>
        <p:blipFill>
          <a:blip r:embed="rId9"/>
          <a:srcRect l="-1" t="1" r="-65" b="2815"/>
          <a:stretch/>
        </p:blipFill>
        <p:spPr>
          <a:xfrm>
            <a:off x="3572554" y="3945783"/>
            <a:ext cx="4071732" cy="2888727"/>
          </a:xfrm>
          <a:prstGeom prst="rect">
            <a:avLst/>
          </a:prstGeom>
        </p:spPr>
      </p:pic>
      <p:pic>
        <p:nvPicPr>
          <p:cNvPr id="19" name="Picture 18" descr="A close-up of a brain scan&#10;&#10;Description automatically generated">
            <a:extLst>
              <a:ext uri="{FF2B5EF4-FFF2-40B4-BE49-F238E27FC236}">
                <a16:creationId xmlns:a16="http://schemas.microsoft.com/office/drawing/2014/main" id="{B368E060-079C-077A-82D5-163113793C04}"/>
              </a:ext>
            </a:extLst>
          </p:cNvPr>
          <p:cNvPicPr>
            <a:picLocks noChangeAspect="1"/>
          </p:cNvPicPr>
          <p:nvPr/>
        </p:nvPicPr>
        <p:blipFill>
          <a:blip r:embed="rId10"/>
          <a:stretch>
            <a:fillRect/>
          </a:stretch>
        </p:blipFill>
        <p:spPr>
          <a:xfrm>
            <a:off x="4993276" y="36357"/>
            <a:ext cx="2413783" cy="3885936"/>
          </a:xfrm>
          <a:prstGeom prst="rect">
            <a:avLst/>
          </a:prstGeom>
        </p:spPr>
      </p:pic>
      <p:pic>
        <p:nvPicPr>
          <p:cNvPr id="5" name="Picture 4" descr="A person with long hair&#10;&#10;Description automatically generated">
            <a:extLst>
              <a:ext uri="{FF2B5EF4-FFF2-40B4-BE49-F238E27FC236}">
                <a16:creationId xmlns:a16="http://schemas.microsoft.com/office/drawing/2014/main" id="{6FD27CA9-0BC6-8089-B8A3-CB559A4921F2}"/>
              </a:ext>
            </a:extLst>
          </p:cNvPr>
          <p:cNvPicPr>
            <a:picLocks noChangeAspect="1"/>
          </p:cNvPicPr>
          <p:nvPr/>
        </p:nvPicPr>
        <p:blipFill>
          <a:blip r:embed="rId11"/>
          <a:srcRect t="1719" r="3" b="3"/>
          <a:stretch/>
        </p:blipFill>
        <p:spPr>
          <a:xfrm>
            <a:off x="43757" y="1690669"/>
            <a:ext cx="2943991" cy="2255114"/>
          </a:xfrm>
          <a:prstGeom prst="rect">
            <a:avLst/>
          </a:prstGeom>
        </p:spPr>
      </p:pic>
    </p:spTree>
    <p:extLst>
      <p:ext uri="{BB962C8B-B14F-4D97-AF65-F5344CB8AC3E}">
        <p14:creationId xmlns:p14="http://schemas.microsoft.com/office/powerpoint/2010/main" val="94194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BF612C-E73E-F15A-7FE9-FE1C25DFFB56}"/>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6C713C-5589-DAB0-12C6-3ACA9F12E96A}"/>
              </a:ext>
            </a:extLst>
          </p:cNvPr>
          <p:cNvSpPr>
            <a:spLocks noGrp="1"/>
          </p:cNvSpPr>
          <p:nvPr>
            <p:ph type="title"/>
          </p:nvPr>
        </p:nvSpPr>
        <p:spPr>
          <a:xfrm>
            <a:off x="8450573" y="244663"/>
            <a:ext cx="3834008" cy="947817"/>
          </a:xfrm>
        </p:spPr>
        <p:txBody>
          <a:bodyPr>
            <a:normAutofit fontScale="90000"/>
          </a:bodyPr>
          <a:lstStyle/>
          <a:p>
            <a:r>
              <a:rPr lang="en-US" sz="4000" b="1" dirty="0">
                <a:latin typeface="Century" panose="02040604050505020304" pitchFamily="18" charset="0"/>
              </a:rPr>
              <a:t>Arnie Rhode </a:t>
            </a:r>
            <a:br>
              <a:rPr lang="en-US" sz="2800" b="1" dirty="0">
                <a:latin typeface="Century" panose="02040604050505020304" pitchFamily="18" charset="0"/>
              </a:rPr>
            </a:br>
            <a:r>
              <a:rPr lang="en-US" sz="2000" dirty="0">
                <a:latin typeface="Century" panose="02040604050505020304" pitchFamily="18" charset="0"/>
              </a:rPr>
              <a:t>The Future of the Working Class</a:t>
            </a:r>
          </a:p>
        </p:txBody>
      </p:sp>
      <p:pic>
        <p:nvPicPr>
          <p:cNvPr id="11" name="Picture 10" descr="A diagram of the muscles of the arm&#10;&#10;Description automatically generated">
            <a:extLst>
              <a:ext uri="{FF2B5EF4-FFF2-40B4-BE49-F238E27FC236}">
                <a16:creationId xmlns:a16="http://schemas.microsoft.com/office/drawing/2014/main" id="{5397F3CF-6693-223E-0C29-44340FE2B5DB}"/>
              </a:ext>
            </a:extLst>
          </p:cNvPr>
          <p:cNvPicPr>
            <a:picLocks noChangeAspect="1"/>
          </p:cNvPicPr>
          <p:nvPr/>
        </p:nvPicPr>
        <p:blipFill>
          <a:blip r:embed="rId3"/>
          <a:srcRect t="849" r="1845" b="4497"/>
          <a:stretch/>
        </p:blipFill>
        <p:spPr>
          <a:xfrm>
            <a:off x="212652" y="2511077"/>
            <a:ext cx="2781545" cy="4182943"/>
          </a:xfrm>
          <a:prstGeom prst="rect">
            <a:avLst/>
          </a:prstGeom>
        </p:spPr>
      </p:pic>
      <p:pic>
        <p:nvPicPr>
          <p:cNvPr id="19" name="Picture 18" descr="A cartoon of a robot and a person lying on a bed&#10;&#10;Description automatically generated">
            <a:extLst>
              <a:ext uri="{FF2B5EF4-FFF2-40B4-BE49-F238E27FC236}">
                <a16:creationId xmlns:a16="http://schemas.microsoft.com/office/drawing/2014/main" id="{1B2E524E-C2AB-A8EC-C26E-389EF755E071}"/>
              </a:ext>
            </a:extLst>
          </p:cNvPr>
          <p:cNvPicPr>
            <a:picLocks noChangeAspect="1"/>
          </p:cNvPicPr>
          <p:nvPr/>
        </p:nvPicPr>
        <p:blipFill rotWithShape="1">
          <a:blip r:embed="rId4"/>
          <a:srcRect t="1261" r="12542" b="11098"/>
          <a:stretch/>
        </p:blipFill>
        <p:spPr>
          <a:xfrm rot="5400000" flipH="1">
            <a:off x="585320" y="-45666"/>
            <a:ext cx="2062149" cy="2755603"/>
          </a:xfrm>
          <a:prstGeom prst="rect">
            <a:avLst/>
          </a:prstGeom>
        </p:spPr>
      </p:pic>
      <p:pic>
        <p:nvPicPr>
          <p:cNvPr id="15" name="Picture 14" descr="A comic book page with a person with a robot face&#10;&#10;Description automatically generated">
            <a:extLst>
              <a:ext uri="{FF2B5EF4-FFF2-40B4-BE49-F238E27FC236}">
                <a16:creationId xmlns:a16="http://schemas.microsoft.com/office/drawing/2014/main" id="{FEC0DA01-D025-6745-A0E4-625C888255D4}"/>
              </a:ext>
            </a:extLst>
          </p:cNvPr>
          <p:cNvPicPr>
            <a:picLocks noChangeAspect="1"/>
          </p:cNvPicPr>
          <p:nvPr/>
        </p:nvPicPr>
        <p:blipFill>
          <a:blip r:embed="rId5"/>
          <a:srcRect l="-1626" r="-847" b="307"/>
          <a:stretch/>
        </p:blipFill>
        <p:spPr>
          <a:xfrm>
            <a:off x="8878578" y="3555245"/>
            <a:ext cx="3050801" cy="3091637"/>
          </a:xfrm>
          <a:prstGeom prst="rect">
            <a:avLst/>
          </a:prstGeom>
        </p:spPr>
      </p:pic>
      <p:pic>
        <p:nvPicPr>
          <p:cNvPr id="7" name="Picture 6" descr="A blue jacket with a patch on it&#10;&#10;Description automatically generated">
            <a:extLst>
              <a:ext uri="{FF2B5EF4-FFF2-40B4-BE49-F238E27FC236}">
                <a16:creationId xmlns:a16="http://schemas.microsoft.com/office/drawing/2014/main" id="{EF78DC30-0081-DB45-FE64-677637D8474B}"/>
              </a:ext>
            </a:extLst>
          </p:cNvPr>
          <p:cNvPicPr>
            <a:picLocks noChangeAspect="1"/>
          </p:cNvPicPr>
          <p:nvPr/>
        </p:nvPicPr>
        <p:blipFill rotWithShape="1">
          <a:blip r:embed="rId6"/>
          <a:srcRect l="511" t="5766" r="-509" b="9631"/>
          <a:stretch/>
        </p:blipFill>
        <p:spPr>
          <a:xfrm>
            <a:off x="5837830" y="3555245"/>
            <a:ext cx="2923432" cy="3091637"/>
          </a:xfrm>
          <a:prstGeom prst="rect">
            <a:avLst/>
          </a:prstGeom>
        </p:spPr>
      </p:pic>
      <p:sp>
        <p:nvSpPr>
          <p:cNvPr id="3" name="Content Placeholder 2">
            <a:extLst>
              <a:ext uri="{FF2B5EF4-FFF2-40B4-BE49-F238E27FC236}">
                <a16:creationId xmlns:a16="http://schemas.microsoft.com/office/drawing/2014/main" id="{17F03E3F-B568-2FD8-A6EA-8081C9DC191D}"/>
              </a:ext>
            </a:extLst>
          </p:cNvPr>
          <p:cNvSpPr>
            <a:spLocks noGrp="1"/>
          </p:cNvSpPr>
          <p:nvPr>
            <p:ph idx="1"/>
          </p:nvPr>
        </p:nvSpPr>
        <p:spPr>
          <a:xfrm>
            <a:off x="8450573" y="1437142"/>
            <a:ext cx="3502834" cy="1970993"/>
          </a:xfrm>
        </p:spPr>
        <p:txBody>
          <a:bodyPr>
            <a:normAutofit/>
          </a:bodyPr>
          <a:lstStyle/>
          <a:p>
            <a:pPr marL="0" indent="0">
              <a:buNone/>
            </a:pPr>
            <a:r>
              <a:rPr lang="en-US" sz="2000" dirty="0">
                <a:latin typeface="Century" panose="02040604050505020304" pitchFamily="18" charset="0"/>
              </a:rPr>
              <a:t>The product must be tested. Put him in a natural environment and see how well we can control and predict his responses.</a:t>
            </a:r>
          </a:p>
        </p:txBody>
      </p:sp>
      <p:pic>
        <p:nvPicPr>
          <p:cNvPr id="21" name="Picture 20" descr="A black hat with yellow text&#10;&#10;Description automatically generated">
            <a:extLst>
              <a:ext uri="{FF2B5EF4-FFF2-40B4-BE49-F238E27FC236}">
                <a16:creationId xmlns:a16="http://schemas.microsoft.com/office/drawing/2014/main" id="{8F6B1D9D-A73B-1B38-B46C-B6EE37A3E67C}"/>
              </a:ext>
            </a:extLst>
          </p:cNvPr>
          <p:cNvPicPr>
            <a:picLocks noChangeAspect="1"/>
          </p:cNvPicPr>
          <p:nvPr/>
        </p:nvPicPr>
        <p:blipFill>
          <a:blip r:embed="rId7"/>
          <a:srcRect l="10973" t="17288" r="8875" b="18327"/>
          <a:stretch/>
        </p:blipFill>
        <p:spPr>
          <a:xfrm>
            <a:off x="3119646" y="301061"/>
            <a:ext cx="2567141" cy="2062150"/>
          </a:xfrm>
          <a:prstGeom prst="rect">
            <a:avLst/>
          </a:prstGeom>
          <a:effectLst>
            <a:outerShdw blurRad="50800" dist="50800" algn="ctr" rotWithShape="0">
              <a:srgbClr val="000000">
                <a:alpha val="43137"/>
              </a:srgbClr>
            </a:outerShdw>
            <a:softEdge rad="0"/>
          </a:effectLst>
        </p:spPr>
      </p:pic>
      <p:pic>
        <p:nvPicPr>
          <p:cNvPr id="24" name="Picture 23" descr="A person wearing black pants&#10;&#10;Description automatically generated">
            <a:extLst>
              <a:ext uri="{FF2B5EF4-FFF2-40B4-BE49-F238E27FC236}">
                <a16:creationId xmlns:a16="http://schemas.microsoft.com/office/drawing/2014/main" id="{37F3489B-9E37-F391-26FE-239DB7F656DF}"/>
              </a:ext>
            </a:extLst>
          </p:cNvPr>
          <p:cNvPicPr>
            <a:picLocks noChangeAspect="1"/>
          </p:cNvPicPr>
          <p:nvPr/>
        </p:nvPicPr>
        <p:blipFill>
          <a:blip r:embed="rId8"/>
          <a:srcRect l="8752" t="9758" r="14533" b="1159"/>
          <a:stretch/>
        </p:blipFill>
        <p:spPr>
          <a:xfrm>
            <a:off x="3119646" y="2511077"/>
            <a:ext cx="2567141" cy="4182943"/>
          </a:xfrm>
          <a:prstGeom prst="rect">
            <a:avLst/>
          </a:prstGeom>
        </p:spPr>
      </p:pic>
      <p:pic>
        <p:nvPicPr>
          <p:cNvPr id="5" name="Picture 4" descr="A person wearing blue jeans and white sneakers&#10;&#10;Description automatically generated">
            <a:extLst>
              <a:ext uri="{FF2B5EF4-FFF2-40B4-BE49-F238E27FC236}">
                <a16:creationId xmlns:a16="http://schemas.microsoft.com/office/drawing/2014/main" id="{2CC47526-E9D4-A795-4ED7-88E4C0BC5C6E}"/>
              </a:ext>
            </a:extLst>
          </p:cNvPr>
          <p:cNvPicPr>
            <a:picLocks noChangeAspect="1"/>
          </p:cNvPicPr>
          <p:nvPr/>
        </p:nvPicPr>
        <p:blipFill>
          <a:blip r:embed="rId9"/>
          <a:stretch>
            <a:fillRect/>
          </a:stretch>
        </p:blipFill>
        <p:spPr>
          <a:xfrm>
            <a:off x="5843756" y="301061"/>
            <a:ext cx="2351620" cy="3135493"/>
          </a:xfrm>
          <a:prstGeom prst="rect">
            <a:avLst/>
          </a:prstGeom>
        </p:spPr>
      </p:pic>
    </p:spTree>
    <p:extLst>
      <p:ext uri="{BB962C8B-B14F-4D97-AF65-F5344CB8AC3E}">
        <p14:creationId xmlns:p14="http://schemas.microsoft.com/office/powerpoint/2010/main" val="980897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3095D2-6DDA-CD00-9696-AA83F36F9A5A}"/>
              </a:ext>
            </a:extLst>
          </p:cNvPr>
          <p:cNvSpPr>
            <a:spLocks noGrp="1"/>
          </p:cNvSpPr>
          <p:nvPr>
            <p:ph type="title"/>
          </p:nvPr>
        </p:nvSpPr>
        <p:spPr>
          <a:xfrm>
            <a:off x="6567947" y="549249"/>
            <a:ext cx="4785851" cy="1671567"/>
          </a:xfrm>
        </p:spPr>
        <p:txBody>
          <a:bodyPr>
            <a:normAutofit/>
          </a:bodyPr>
          <a:lstStyle/>
          <a:p>
            <a:r>
              <a:rPr lang="en-US" sz="3700" dirty="0">
                <a:latin typeface="Century" panose="02040604050505020304" pitchFamily="18" charset="0"/>
              </a:rPr>
              <a:t>Oliver Hughes </a:t>
            </a:r>
            <a:br>
              <a:rPr lang="en-US" sz="3700" dirty="0">
                <a:latin typeface="Century" panose="02040604050505020304" pitchFamily="18" charset="0"/>
              </a:rPr>
            </a:br>
            <a:r>
              <a:rPr lang="en-US" sz="3700" dirty="0">
                <a:latin typeface="Century" panose="02040604050505020304" pitchFamily="18" charset="0"/>
              </a:rPr>
              <a:t>A Father Seeking Redemption</a:t>
            </a:r>
          </a:p>
        </p:txBody>
      </p:sp>
      <p:pic>
        <p:nvPicPr>
          <p:cNvPr id="6" name="Picture 5">
            <a:extLst>
              <a:ext uri="{FF2B5EF4-FFF2-40B4-BE49-F238E27FC236}">
                <a16:creationId xmlns:a16="http://schemas.microsoft.com/office/drawing/2014/main" id="{822A22A7-A5AD-5600-8434-0DA1E65B2ED0}"/>
              </a:ext>
            </a:extLst>
          </p:cNvPr>
          <p:cNvPicPr>
            <a:picLocks noChangeAspect="1"/>
          </p:cNvPicPr>
          <p:nvPr/>
        </p:nvPicPr>
        <p:blipFill>
          <a:blip r:embed="rId3"/>
          <a:srcRect l="-1" t="-1" r="15712" b="580"/>
          <a:stretch/>
        </p:blipFill>
        <p:spPr>
          <a:xfrm>
            <a:off x="183891" y="127805"/>
            <a:ext cx="2650750" cy="1880715"/>
          </a:xfrm>
          <a:prstGeom prst="rect">
            <a:avLst/>
          </a:prstGeom>
        </p:spPr>
      </p:pic>
      <p:pic>
        <p:nvPicPr>
          <p:cNvPr id="10" name="Picture 9" descr="A person in a suit sitting on a couch&#10;&#10;Description automatically generated">
            <a:extLst>
              <a:ext uri="{FF2B5EF4-FFF2-40B4-BE49-F238E27FC236}">
                <a16:creationId xmlns:a16="http://schemas.microsoft.com/office/drawing/2014/main" id="{615B72FA-BBDB-75BF-494C-4CEBE5AEC508}"/>
              </a:ext>
            </a:extLst>
          </p:cNvPr>
          <p:cNvPicPr>
            <a:picLocks noChangeAspect="1"/>
          </p:cNvPicPr>
          <p:nvPr/>
        </p:nvPicPr>
        <p:blipFill>
          <a:blip r:embed="rId4"/>
          <a:srcRect l="4656" t="-1" r="-270" b="-1803"/>
          <a:stretch/>
        </p:blipFill>
        <p:spPr>
          <a:xfrm>
            <a:off x="7175524" y="3951369"/>
            <a:ext cx="4939504" cy="2958374"/>
          </a:xfrm>
          <a:prstGeom prst="rect">
            <a:avLst/>
          </a:prstGeom>
        </p:spPr>
      </p:pic>
      <p:pic>
        <p:nvPicPr>
          <p:cNvPr id="7" name="Picture 6" descr="A person in a suit and tie&#10;&#10;Description automatically generated">
            <a:extLst>
              <a:ext uri="{FF2B5EF4-FFF2-40B4-BE49-F238E27FC236}">
                <a16:creationId xmlns:a16="http://schemas.microsoft.com/office/drawing/2014/main" id="{0F3118B9-4659-ED1A-0DEE-EDFC042EC972}"/>
              </a:ext>
            </a:extLst>
          </p:cNvPr>
          <p:cNvPicPr>
            <a:picLocks noChangeAspect="1"/>
          </p:cNvPicPr>
          <p:nvPr/>
        </p:nvPicPr>
        <p:blipFill>
          <a:blip r:embed="rId5"/>
          <a:srcRect t="3300" r="871" b="2991"/>
          <a:stretch/>
        </p:blipFill>
        <p:spPr>
          <a:xfrm>
            <a:off x="2996947" y="225710"/>
            <a:ext cx="2735847" cy="3003940"/>
          </a:xfrm>
          <a:prstGeom prst="rect">
            <a:avLst/>
          </a:prstGeom>
        </p:spPr>
      </p:pic>
      <p:pic>
        <p:nvPicPr>
          <p:cNvPr id="16" name="Picture 15" descr="A person on the phone&#10;&#10;Description automatically generated">
            <a:extLst>
              <a:ext uri="{FF2B5EF4-FFF2-40B4-BE49-F238E27FC236}">
                <a16:creationId xmlns:a16="http://schemas.microsoft.com/office/drawing/2014/main" id="{98DE8737-8ED0-8E33-AC51-19E7164BFB58}"/>
              </a:ext>
            </a:extLst>
          </p:cNvPr>
          <p:cNvPicPr>
            <a:picLocks noChangeAspect="1"/>
          </p:cNvPicPr>
          <p:nvPr/>
        </p:nvPicPr>
        <p:blipFill>
          <a:blip r:embed="rId6"/>
          <a:srcRect l="288" t="4058" r="-285" b="33272"/>
          <a:stretch/>
        </p:blipFill>
        <p:spPr>
          <a:xfrm>
            <a:off x="183890" y="4204530"/>
            <a:ext cx="2650750" cy="2452053"/>
          </a:xfrm>
          <a:prstGeom prst="rect">
            <a:avLst/>
          </a:prstGeom>
        </p:spPr>
      </p:pic>
      <p:pic>
        <p:nvPicPr>
          <p:cNvPr id="5" name="Picture 4" descr="A poster of a skull and text&#10;&#10;Description automatically generated">
            <a:extLst>
              <a:ext uri="{FF2B5EF4-FFF2-40B4-BE49-F238E27FC236}">
                <a16:creationId xmlns:a16="http://schemas.microsoft.com/office/drawing/2014/main" id="{7C810A2E-8680-C092-BA18-B3FC98BFECD2}"/>
              </a:ext>
            </a:extLst>
          </p:cNvPr>
          <p:cNvPicPr>
            <a:picLocks noChangeAspect="1"/>
          </p:cNvPicPr>
          <p:nvPr/>
        </p:nvPicPr>
        <p:blipFill>
          <a:blip r:embed="rId7"/>
          <a:srcRect l="1527" t="686" r="6310" b="7423"/>
          <a:stretch/>
        </p:blipFill>
        <p:spPr>
          <a:xfrm>
            <a:off x="2985692" y="3405606"/>
            <a:ext cx="2735847" cy="3250977"/>
          </a:xfrm>
          <a:prstGeom prst="rect">
            <a:avLst/>
          </a:prstGeom>
        </p:spPr>
      </p:pic>
      <p:pic>
        <p:nvPicPr>
          <p:cNvPr id="11" name="Picture 10" descr="A room with a large window and a desk and chair&#10;&#10;Description automatically generated">
            <a:extLst>
              <a:ext uri="{FF2B5EF4-FFF2-40B4-BE49-F238E27FC236}">
                <a16:creationId xmlns:a16="http://schemas.microsoft.com/office/drawing/2014/main" id="{F2F02701-523D-EBF9-837A-68765E2023E2}"/>
              </a:ext>
            </a:extLst>
          </p:cNvPr>
          <p:cNvPicPr>
            <a:picLocks noChangeAspect="1"/>
          </p:cNvPicPr>
          <p:nvPr/>
        </p:nvPicPr>
        <p:blipFill>
          <a:blip r:embed="rId8"/>
          <a:srcRect t="12993" r="3" b="18452"/>
          <a:stretch/>
        </p:blipFill>
        <p:spPr>
          <a:xfrm>
            <a:off x="174715" y="2131221"/>
            <a:ext cx="2650750" cy="1943343"/>
          </a:xfrm>
          <a:prstGeom prst="rect">
            <a:avLst/>
          </a:prstGeom>
        </p:spPr>
      </p:pic>
      <p:sp>
        <p:nvSpPr>
          <p:cNvPr id="3" name="Content Placeholder 2">
            <a:extLst>
              <a:ext uri="{FF2B5EF4-FFF2-40B4-BE49-F238E27FC236}">
                <a16:creationId xmlns:a16="http://schemas.microsoft.com/office/drawing/2014/main" id="{CC48CBEB-170E-B391-666D-C3FCFC58A196}"/>
              </a:ext>
            </a:extLst>
          </p:cNvPr>
          <p:cNvSpPr>
            <a:spLocks noGrp="1"/>
          </p:cNvSpPr>
          <p:nvPr>
            <p:ph idx="1"/>
          </p:nvPr>
        </p:nvSpPr>
        <p:spPr>
          <a:xfrm>
            <a:off x="6567947" y="2400475"/>
            <a:ext cx="4785851" cy="3728611"/>
          </a:xfrm>
        </p:spPr>
        <p:txBody>
          <a:bodyPr>
            <a:normAutofit/>
          </a:bodyPr>
          <a:lstStyle/>
          <a:p>
            <a:pPr marL="0" indent="0">
              <a:buNone/>
            </a:pPr>
            <a:r>
              <a:rPr lang="en-US" sz="2000" dirty="0">
                <a:latin typeface="Century" panose="02040604050505020304" pitchFamily="18" charset="0"/>
              </a:rPr>
              <a:t>“He’s not my son; he’s a tool for me to fix this family. A blank copy of his DNA, a chance for my son to live his life and to have the dignity of showing his face to the world.”</a:t>
            </a:r>
          </a:p>
        </p:txBody>
      </p:sp>
      <p:sp>
        <p:nvSpPr>
          <p:cNvPr id="25" name="Triangle 24">
            <a:extLst>
              <a:ext uri="{FF2B5EF4-FFF2-40B4-BE49-F238E27FC236}">
                <a16:creationId xmlns:a16="http://schemas.microsoft.com/office/drawing/2014/main" id="{18E55143-E337-AF25-EC92-8169538C96AE}"/>
              </a:ext>
            </a:extLst>
          </p:cNvPr>
          <p:cNvSpPr/>
          <p:nvPr/>
        </p:nvSpPr>
        <p:spPr>
          <a:xfrm rot="2071271">
            <a:off x="10785439" y="3226156"/>
            <a:ext cx="1971871" cy="1450425"/>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26" name="Triangle 25">
            <a:extLst>
              <a:ext uri="{FF2B5EF4-FFF2-40B4-BE49-F238E27FC236}">
                <a16:creationId xmlns:a16="http://schemas.microsoft.com/office/drawing/2014/main" id="{5B0FC7C6-2A16-F421-8688-B1EBB207FD59}"/>
              </a:ext>
            </a:extLst>
          </p:cNvPr>
          <p:cNvSpPr/>
          <p:nvPr/>
        </p:nvSpPr>
        <p:spPr>
          <a:xfrm rot="16436679">
            <a:off x="5648528" y="4063320"/>
            <a:ext cx="1743318" cy="1193572"/>
          </a:xfrm>
          <a:prstGeom prst="triangle">
            <a:avLst>
              <a:gd name="adj" fmla="val 49147"/>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Tree>
    <p:extLst>
      <p:ext uri="{BB962C8B-B14F-4D97-AF65-F5344CB8AC3E}">
        <p14:creationId xmlns:p14="http://schemas.microsoft.com/office/powerpoint/2010/main" val="2275432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944590-B64C-FC0E-8257-CC3D3AEAB631}"/>
              </a:ext>
            </a:extLst>
          </p:cNvPr>
          <p:cNvSpPr>
            <a:spLocks noGrp="1"/>
          </p:cNvSpPr>
          <p:nvPr>
            <p:ph type="title"/>
          </p:nvPr>
        </p:nvSpPr>
        <p:spPr>
          <a:xfrm>
            <a:off x="5252943" y="263116"/>
            <a:ext cx="6672975" cy="1314635"/>
          </a:xfrm>
        </p:spPr>
        <p:txBody>
          <a:bodyPr>
            <a:normAutofit/>
          </a:bodyPr>
          <a:lstStyle/>
          <a:p>
            <a:r>
              <a:rPr lang="en-US" sz="4000" dirty="0"/>
              <a:t>Reno Hughes </a:t>
            </a:r>
            <a:br>
              <a:rPr lang="en-US" sz="4000" dirty="0"/>
            </a:br>
            <a:r>
              <a:rPr lang="en-US" sz="4000" dirty="0"/>
              <a:t>“Whose face are we saving?”</a:t>
            </a:r>
          </a:p>
        </p:txBody>
      </p:sp>
      <p:pic>
        <p:nvPicPr>
          <p:cNvPr id="11" name="Picture 10" descr="A close-up of a person's face&#10;&#10;Description automatically generated">
            <a:extLst>
              <a:ext uri="{FF2B5EF4-FFF2-40B4-BE49-F238E27FC236}">
                <a16:creationId xmlns:a16="http://schemas.microsoft.com/office/drawing/2014/main" id="{9D351A93-7833-0A44-D8B7-05B2CDABB43E}"/>
              </a:ext>
            </a:extLst>
          </p:cNvPr>
          <p:cNvPicPr>
            <a:picLocks noChangeAspect="1"/>
          </p:cNvPicPr>
          <p:nvPr/>
        </p:nvPicPr>
        <p:blipFill>
          <a:blip r:embed="rId3"/>
          <a:srcRect l="-918" t="1" r="3" b="477"/>
          <a:stretch/>
        </p:blipFill>
        <p:spPr>
          <a:xfrm>
            <a:off x="9634018" y="4989262"/>
            <a:ext cx="2321529" cy="1694079"/>
          </a:xfrm>
          <a:prstGeom prst="rect">
            <a:avLst/>
          </a:prstGeom>
        </p:spPr>
      </p:pic>
      <p:sp>
        <p:nvSpPr>
          <p:cNvPr id="3" name="Content Placeholder 2">
            <a:extLst>
              <a:ext uri="{FF2B5EF4-FFF2-40B4-BE49-F238E27FC236}">
                <a16:creationId xmlns:a16="http://schemas.microsoft.com/office/drawing/2014/main" id="{F844AD86-9C9F-879C-3997-4246D7FC2B77}"/>
              </a:ext>
            </a:extLst>
          </p:cNvPr>
          <p:cNvSpPr>
            <a:spLocks noGrp="1"/>
          </p:cNvSpPr>
          <p:nvPr>
            <p:ph idx="1"/>
          </p:nvPr>
        </p:nvSpPr>
        <p:spPr>
          <a:xfrm>
            <a:off x="5252943" y="1660971"/>
            <a:ext cx="6088825" cy="1139550"/>
          </a:xfrm>
        </p:spPr>
        <p:txBody>
          <a:bodyPr>
            <a:normAutofit/>
          </a:bodyPr>
          <a:lstStyle/>
          <a:p>
            <a:pPr marL="0" indent="0">
              <a:buNone/>
            </a:pPr>
            <a:r>
              <a:rPr lang="en-US" sz="2000" dirty="0"/>
              <a:t>“Arnie, make no mistake, your life is a tragedy. Your pain is real. It’s profound. It’s valid. But it’s not special, and it’s certainly not important.”</a:t>
            </a:r>
          </a:p>
        </p:txBody>
      </p:sp>
      <p:pic>
        <p:nvPicPr>
          <p:cNvPr id="20" name="Picture 19" descr="A poster with a hand on it&#10;&#10;Description automatically generated">
            <a:extLst>
              <a:ext uri="{FF2B5EF4-FFF2-40B4-BE49-F238E27FC236}">
                <a16:creationId xmlns:a16="http://schemas.microsoft.com/office/drawing/2014/main" id="{4DA627F6-B3AD-D2A5-BCC8-6641003E94B2}"/>
              </a:ext>
            </a:extLst>
          </p:cNvPr>
          <p:cNvPicPr>
            <a:picLocks noChangeAspect="1"/>
          </p:cNvPicPr>
          <p:nvPr/>
        </p:nvPicPr>
        <p:blipFill>
          <a:blip r:embed="rId4"/>
          <a:stretch>
            <a:fillRect/>
          </a:stretch>
        </p:blipFill>
        <p:spPr>
          <a:xfrm>
            <a:off x="2452326" y="263116"/>
            <a:ext cx="2239467" cy="3359200"/>
          </a:xfrm>
          <a:prstGeom prst="rect">
            <a:avLst/>
          </a:prstGeom>
        </p:spPr>
      </p:pic>
      <p:pic>
        <p:nvPicPr>
          <p:cNvPr id="12" name="Picture 11">
            <a:extLst>
              <a:ext uri="{FF2B5EF4-FFF2-40B4-BE49-F238E27FC236}">
                <a16:creationId xmlns:a16="http://schemas.microsoft.com/office/drawing/2014/main" id="{35786617-A425-9E4F-DBF9-70D6156FB514}"/>
              </a:ext>
            </a:extLst>
          </p:cNvPr>
          <p:cNvPicPr>
            <a:picLocks noChangeAspect="1"/>
          </p:cNvPicPr>
          <p:nvPr/>
        </p:nvPicPr>
        <p:blipFill>
          <a:blip r:embed="rId5"/>
          <a:srcRect b="25183"/>
          <a:stretch/>
        </p:blipFill>
        <p:spPr>
          <a:xfrm>
            <a:off x="318727" y="3236996"/>
            <a:ext cx="1969456" cy="2617770"/>
          </a:xfrm>
          <a:prstGeom prst="rect">
            <a:avLst/>
          </a:prstGeom>
        </p:spPr>
      </p:pic>
      <p:pic>
        <p:nvPicPr>
          <p:cNvPr id="15" name="Picture 14">
            <a:extLst>
              <a:ext uri="{FF2B5EF4-FFF2-40B4-BE49-F238E27FC236}">
                <a16:creationId xmlns:a16="http://schemas.microsoft.com/office/drawing/2014/main" id="{77DBF1A6-F178-4012-16B6-B71CE8902A8E}"/>
              </a:ext>
            </a:extLst>
          </p:cNvPr>
          <p:cNvPicPr>
            <a:picLocks noChangeAspect="1"/>
          </p:cNvPicPr>
          <p:nvPr/>
        </p:nvPicPr>
        <p:blipFill>
          <a:blip r:embed="rId6"/>
          <a:stretch>
            <a:fillRect/>
          </a:stretch>
        </p:blipFill>
        <p:spPr>
          <a:xfrm>
            <a:off x="302578" y="263116"/>
            <a:ext cx="1991008" cy="2792353"/>
          </a:xfrm>
          <a:prstGeom prst="rect">
            <a:avLst/>
          </a:prstGeom>
        </p:spPr>
      </p:pic>
      <p:pic>
        <p:nvPicPr>
          <p:cNvPr id="19" name="Picture 18" descr="A person wearing a helmet and goggles&#10;&#10;Description automatically generated">
            <a:extLst>
              <a:ext uri="{FF2B5EF4-FFF2-40B4-BE49-F238E27FC236}">
                <a16:creationId xmlns:a16="http://schemas.microsoft.com/office/drawing/2014/main" id="{F2D9243C-3766-9F20-D289-72066CD7217A}"/>
              </a:ext>
            </a:extLst>
          </p:cNvPr>
          <p:cNvPicPr>
            <a:picLocks noChangeAspect="1"/>
          </p:cNvPicPr>
          <p:nvPr/>
        </p:nvPicPr>
        <p:blipFill rotWithShape="1">
          <a:blip r:embed="rId7"/>
          <a:srcRect l="-218" t="1164" r="1597" b="17410"/>
          <a:stretch/>
        </p:blipFill>
        <p:spPr>
          <a:xfrm>
            <a:off x="10221802" y="2921126"/>
            <a:ext cx="1733745" cy="1947531"/>
          </a:xfrm>
          <a:prstGeom prst="rect">
            <a:avLst/>
          </a:prstGeom>
        </p:spPr>
      </p:pic>
      <p:pic>
        <p:nvPicPr>
          <p:cNvPr id="24" name="Picture 23" descr="A person in a race car&#10;&#10;Description automatically generated">
            <a:extLst>
              <a:ext uri="{FF2B5EF4-FFF2-40B4-BE49-F238E27FC236}">
                <a16:creationId xmlns:a16="http://schemas.microsoft.com/office/drawing/2014/main" id="{5DE64EE5-3DD4-CED6-3EE1-1FE3224FB40D}"/>
              </a:ext>
            </a:extLst>
          </p:cNvPr>
          <p:cNvPicPr>
            <a:picLocks noChangeAspect="1"/>
          </p:cNvPicPr>
          <p:nvPr/>
        </p:nvPicPr>
        <p:blipFill>
          <a:blip r:embed="rId8"/>
          <a:srcRect l="9971" t="23200" r="10970" b="13960"/>
          <a:stretch/>
        </p:blipFill>
        <p:spPr>
          <a:xfrm>
            <a:off x="7639085" y="4830123"/>
            <a:ext cx="1867854" cy="1853218"/>
          </a:xfrm>
          <a:prstGeom prst="rect">
            <a:avLst/>
          </a:prstGeom>
        </p:spPr>
      </p:pic>
      <p:pic>
        <p:nvPicPr>
          <p:cNvPr id="26" name="Picture 25" descr="A person in a green jacket&#10;&#10;Description automatically generated">
            <a:extLst>
              <a:ext uri="{FF2B5EF4-FFF2-40B4-BE49-F238E27FC236}">
                <a16:creationId xmlns:a16="http://schemas.microsoft.com/office/drawing/2014/main" id="{5D7086E2-BEF4-36E6-9F00-2F68217ABAF8}"/>
              </a:ext>
            </a:extLst>
          </p:cNvPr>
          <p:cNvPicPr>
            <a:picLocks noChangeAspect="1"/>
          </p:cNvPicPr>
          <p:nvPr/>
        </p:nvPicPr>
        <p:blipFill>
          <a:blip r:embed="rId9"/>
          <a:srcRect l="13779" t="1" r="5243" b="1381"/>
          <a:stretch/>
        </p:blipFill>
        <p:spPr>
          <a:xfrm>
            <a:off x="2476242" y="3802531"/>
            <a:ext cx="2236463" cy="2792353"/>
          </a:xfrm>
          <a:prstGeom prst="rect">
            <a:avLst/>
          </a:prstGeom>
        </p:spPr>
      </p:pic>
      <p:pic>
        <p:nvPicPr>
          <p:cNvPr id="5" name="Picture 4" descr="A person punching another person in a boxing ring&#10;&#10;Description automatically generated">
            <a:extLst>
              <a:ext uri="{FF2B5EF4-FFF2-40B4-BE49-F238E27FC236}">
                <a16:creationId xmlns:a16="http://schemas.microsoft.com/office/drawing/2014/main" id="{6468DC3B-E6B5-A73C-4419-E8D6BC122F7C}"/>
              </a:ext>
            </a:extLst>
          </p:cNvPr>
          <p:cNvPicPr>
            <a:picLocks noChangeAspect="1"/>
          </p:cNvPicPr>
          <p:nvPr/>
        </p:nvPicPr>
        <p:blipFill>
          <a:blip r:embed="rId10"/>
          <a:stretch>
            <a:fillRect/>
          </a:stretch>
        </p:blipFill>
        <p:spPr>
          <a:xfrm>
            <a:off x="4839784" y="3429000"/>
            <a:ext cx="2650493" cy="3224854"/>
          </a:xfrm>
          <a:prstGeom prst="rect">
            <a:avLst/>
          </a:prstGeom>
        </p:spPr>
      </p:pic>
      <p:pic>
        <p:nvPicPr>
          <p:cNvPr id="6" name="Picture 5" descr="A person wearing a helmet&#10;&#10;Description automatically generated">
            <a:extLst>
              <a:ext uri="{FF2B5EF4-FFF2-40B4-BE49-F238E27FC236}">
                <a16:creationId xmlns:a16="http://schemas.microsoft.com/office/drawing/2014/main" id="{852C312B-F944-18F0-3074-C670B03DD369}"/>
              </a:ext>
            </a:extLst>
          </p:cNvPr>
          <p:cNvPicPr>
            <a:picLocks noChangeAspect="1"/>
          </p:cNvPicPr>
          <p:nvPr/>
        </p:nvPicPr>
        <p:blipFill>
          <a:blip r:embed="rId11"/>
          <a:stretch>
            <a:fillRect/>
          </a:stretch>
        </p:blipFill>
        <p:spPr>
          <a:xfrm>
            <a:off x="7751935" y="3055469"/>
            <a:ext cx="2236463" cy="1556578"/>
          </a:xfrm>
          <a:prstGeom prst="rect">
            <a:avLst/>
          </a:prstGeom>
        </p:spPr>
      </p:pic>
    </p:spTree>
    <p:extLst>
      <p:ext uri="{BB962C8B-B14F-4D97-AF65-F5344CB8AC3E}">
        <p14:creationId xmlns:p14="http://schemas.microsoft.com/office/powerpoint/2010/main" val="2494527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13F69C-3D6D-4E72-9289-5BC3584D6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B183E5-6405-6C30-B113-D08AD18E4F5A}"/>
              </a:ext>
            </a:extLst>
          </p:cNvPr>
          <p:cNvSpPr>
            <a:spLocks noGrp="1"/>
          </p:cNvSpPr>
          <p:nvPr>
            <p:ph type="title"/>
          </p:nvPr>
        </p:nvSpPr>
        <p:spPr>
          <a:xfrm>
            <a:off x="8132754" y="174760"/>
            <a:ext cx="3868155" cy="1028526"/>
          </a:xfrm>
        </p:spPr>
        <p:txBody>
          <a:bodyPr>
            <a:normAutofit fontScale="90000"/>
          </a:bodyPr>
          <a:lstStyle/>
          <a:p>
            <a:r>
              <a:rPr lang="en-US" sz="2800" dirty="0"/>
              <a:t>Celine de Los Santos – SyndiCorp’s Least Favorite Project Manager</a:t>
            </a:r>
          </a:p>
        </p:txBody>
      </p:sp>
      <p:pic>
        <p:nvPicPr>
          <p:cNvPr id="24" name="Picture 23" descr="A person in a suit&#10;&#10;Description automatically generated">
            <a:extLst>
              <a:ext uri="{FF2B5EF4-FFF2-40B4-BE49-F238E27FC236}">
                <a16:creationId xmlns:a16="http://schemas.microsoft.com/office/drawing/2014/main" id="{CE3A3879-31EF-EBE0-6972-1AF30EFAFBFE}"/>
              </a:ext>
            </a:extLst>
          </p:cNvPr>
          <p:cNvPicPr>
            <a:picLocks noChangeAspect="1"/>
          </p:cNvPicPr>
          <p:nvPr/>
        </p:nvPicPr>
        <p:blipFill>
          <a:blip r:embed="rId3"/>
          <a:srcRect l="-724" t="10726" r="1066" b="770"/>
          <a:stretch/>
        </p:blipFill>
        <p:spPr>
          <a:xfrm>
            <a:off x="3108837" y="2906768"/>
            <a:ext cx="2849238" cy="3798983"/>
          </a:xfrm>
          <a:prstGeom prst="rect">
            <a:avLst/>
          </a:prstGeom>
        </p:spPr>
      </p:pic>
      <p:pic>
        <p:nvPicPr>
          <p:cNvPr id="28" name="Picture 27" descr="A person sitting at a table smoking a cigarette&#10;&#10;Description automatically generated">
            <a:extLst>
              <a:ext uri="{FF2B5EF4-FFF2-40B4-BE49-F238E27FC236}">
                <a16:creationId xmlns:a16="http://schemas.microsoft.com/office/drawing/2014/main" id="{88260C81-7D01-6CBA-283B-3314C8399630}"/>
              </a:ext>
            </a:extLst>
          </p:cNvPr>
          <p:cNvPicPr>
            <a:picLocks noChangeAspect="1"/>
          </p:cNvPicPr>
          <p:nvPr/>
        </p:nvPicPr>
        <p:blipFill>
          <a:blip r:embed="rId4"/>
          <a:srcRect l="-1" t="1014" r="5" b="-953"/>
          <a:stretch/>
        </p:blipFill>
        <p:spPr>
          <a:xfrm>
            <a:off x="6146512" y="2906768"/>
            <a:ext cx="2849239" cy="3822279"/>
          </a:xfrm>
          <a:prstGeom prst="rect">
            <a:avLst/>
          </a:prstGeom>
        </p:spPr>
      </p:pic>
      <p:pic>
        <p:nvPicPr>
          <p:cNvPr id="5" name="Picture 4" descr="A person sitting at a table with a computer&#10;&#10;Description automatically generated">
            <a:extLst>
              <a:ext uri="{FF2B5EF4-FFF2-40B4-BE49-F238E27FC236}">
                <a16:creationId xmlns:a16="http://schemas.microsoft.com/office/drawing/2014/main" id="{CFE1189A-54A6-D334-7085-35E0471EF305}"/>
              </a:ext>
            </a:extLst>
          </p:cNvPr>
          <p:cNvPicPr>
            <a:picLocks noChangeAspect="1"/>
          </p:cNvPicPr>
          <p:nvPr/>
        </p:nvPicPr>
        <p:blipFill>
          <a:blip r:embed="rId5"/>
          <a:srcRect t="2192" r="770" b="5547"/>
          <a:stretch/>
        </p:blipFill>
        <p:spPr>
          <a:xfrm>
            <a:off x="164158" y="152248"/>
            <a:ext cx="2814879" cy="2633695"/>
          </a:xfrm>
          <a:prstGeom prst="rect">
            <a:avLst/>
          </a:prstGeom>
        </p:spPr>
      </p:pic>
      <p:pic>
        <p:nvPicPr>
          <p:cNvPr id="26" name="Picture 25" descr="A person on the phone and a pack of cigarettes&#10;&#10;Description automatically generated">
            <a:extLst>
              <a:ext uri="{FF2B5EF4-FFF2-40B4-BE49-F238E27FC236}">
                <a16:creationId xmlns:a16="http://schemas.microsoft.com/office/drawing/2014/main" id="{7A17D15B-EF2B-079E-848E-1787BBEEC2AD}"/>
              </a:ext>
            </a:extLst>
          </p:cNvPr>
          <p:cNvPicPr>
            <a:picLocks noChangeAspect="1"/>
          </p:cNvPicPr>
          <p:nvPr/>
        </p:nvPicPr>
        <p:blipFill>
          <a:blip r:embed="rId6"/>
          <a:srcRect t="592" r="-473" b="-193"/>
          <a:stretch/>
        </p:blipFill>
        <p:spPr>
          <a:xfrm>
            <a:off x="9128364" y="2906768"/>
            <a:ext cx="2872545" cy="3822279"/>
          </a:xfrm>
          <a:prstGeom prst="rect">
            <a:avLst/>
          </a:prstGeom>
        </p:spPr>
      </p:pic>
      <p:pic>
        <p:nvPicPr>
          <p:cNvPr id="17" name="Picture 16" descr="A person with her head in her hands&#10;&#10;Description automatically generated">
            <a:extLst>
              <a:ext uri="{FF2B5EF4-FFF2-40B4-BE49-F238E27FC236}">
                <a16:creationId xmlns:a16="http://schemas.microsoft.com/office/drawing/2014/main" id="{BA7B093B-D376-3305-E704-A95ADBB64A81}"/>
              </a:ext>
            </a:extLst>
          </p:cNvPr>
          <p:cNvPicPr>
            <a:picLocks noChangeAspect="1"/>
          </p:cNvPicPr>
          <p:nvPr/>
        </p:nvPicPr>
        <p:blipFill>
          <a:blip r:embed="rId7"/>
          <a:srcRect t="675" r="3" b="16407"/>
          <a:stretch/>
        </p:blipFill>
        <p:spPr>
          <a:xfrm>
            <a:off x="3108837" y="163839"/>
            <a:ext cx="4805640" cy="2597185"/>
          </a:xfrm>
          <a:prstGeom prst="rect">
            <a:avLst/>
          </a:prstGeom>
        </p:spPr>
      </p:pic>
      <p:sp>
        <p:nvSpPr>
          <p:cNvPr id="3" name="Content Placeholder 2">
            <a:extLst>
              <a:ext uri="{FF2B5EF4-FFF2-40B4-BE49-F238E27FC236}">
                <a16:creationId xmlns:a16="http://schemas.microsoft.com/office/drawing/2014/main" id="{BB2A4970-119D-7EF0-30F1-7194A8183BA0}"/>
              </a:ext>
            </a:extLst>
          </p:cNvPr>
          <p:cNvSpPr>
            <a:spLocks noGrp="1"/>
          </p:cNvSpPr>
          <p:nvPr>
            <p:ph idx="1"/>
          </p:nvPr>
        </p:nvSpPr>
        <p:spPr>
          <a:xfrm>
            <a:off x="8132754" y="1354012"/>
            <a:ext cx="3826578" cy="1028525"/>
          </a:xfrm>
        </p:spPr>
        <p:txBody>
          <a:bodyPr>
            <a:normAutofit fontScale="92500" lnSpcReduction="10000"/>
          </a:bodyPr>
          <a:lstStyle/>
          <a:p>
            <a:pPr marL="0" indent="0">
              <a:buNone/>
            </a:pPr>
            <a:r>
              <a:rPr lang="en-US" sz="2000" dirty="0"/>
              <a:t>“Oliver, I need you to just sit in your office, push paper, enjoy the promotion, and stop f***ing with my budget.”</a:t>
            </a:r>
          </a:p>
          <a:p>
            <a:pPr marL="0" indent="0">
              <a:buNone/>
            </a:pPr>
            <a:endParaRPr lang="en-US" sz="2000" dirty="0"/>
          </a:p>
          <a:p>
            <a:pPr marL="0" indent="0">
              <a:buNone/>
            </a:pPr>
            <a:endParaRPr lang="en-US" sz="2000" dirty="0"/>
          </a:p>
        </p:txBody>
      </p:sp>
      <p:pic>
        <p:nvPicPr>
          <p:cNvPr id="35" name="Picture 34" descr="A person with dark hair wearing sunglasses&#10;&#10;Description automatically generated">
            <a:extLst>
              <a:ext uri="{FF2B5EF4-FFF2-40B4-BE49-F238E27FC236}">
                <a16:creationId xmlns:a16="http://schemas.microsoft.com/office/drawing/2014/main" id="{47F26191-E732-2044-D0D6-0B4098D02C85}"/>
              </a:ext>
            </a:extLst>
          </p:cNvPr>
          <p:cNvPicPr>
            <a:picLocks noChangeAspect="1"/>
          </p:cNvPicPr>
          <p:nvPr/>
        </p:nvPicPr>
        <p:blipFill>
          <a:blip r:embed="rId8"/>
          <a:stretch>
            <a:fillRect/>
          </a:stretch>
        </p:blipFill>
        <p:spPr>
          <a:xfrm>
            <a:off x="126986" y="2906767"/>
            <a:ext cx="2849238" cy="3798983"/>
          </a:xfrm>
          <a:prstGeom prst="rect">
            <a:avLst/>
          </a:prstGeom>
        </p:spPr>
      </p:pic>
    </p:spTree>
    <p:extLst>
      <p:ext uri="{BB962C8B-B14F-4D97-AF65-F5344CB8AC3E}">
        <p14:creationId xmlns:p14="http://schemas.microsoft.com/office/powerpoint/2010/main" val="243399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A51E3F-C2D7-7C14-74D1-179EC4613F94}"/>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211D60-2157-D447-DEFB-87278FED4286}"/>
              </a:ext>
            </a:extLst>
          </p:cNvPr>
          <p:cNvSpPr>
            <a:spLocks noGrp="1"/>
          </p:cNvSpPr>
          <p:nvPr>
            <p:ph type="title"/>
          </p:nvPr>
        </p:nvSpPr>
        <p:spPr>
          <a:xfrm>
            <a:off x="8223836" y="224803"/>
            <a:ext cx="3994618" cy="1361794"/>
          </a:xfrm>
        </p:spPr>
        <p:txBody>
          <a:bodyPr>
            <a:normAutofit/>
          </a:bodyPr>
          <a:lstStyle/>
          <a:p>
            <a:r>
              <a:rPr lang="en-US" sz="3700" dirty="0"/>
              <a:t>Camille Medina – The Actress</a:t>
            </a:r>
          </a:p>
        </p:txBody>
      </p:sp>
      <p:pic>
        <p:nvPicPr>
          <p:cNvPr id="9" name="Picture 8" descr="A person sitting at a table&#10;&#10;Description automatically generated">
            <a:extLst>
              <a:ext uri="{FF2B5EF4-FFF2-40B4-BE49-F238E27FC236}">
                <a16:creationId xmlns:a16="http://schemas.microsoft.com/office/drawing/2014/main" id="{1E4FD72B-3F0C-7AAC-E8E3-8D6E938037EB}"/>
              </a:ext>
            </a:extLst>
          </p:cNvPr>
          <p:cNvPicPr>
            <a:picLocks noChangeAspect="1"/>
          </p:cNvPicPr>
          <p:nvPr/>
        </p:nvPicPr>
        <p:blipFill>
          <a:blip r:embed="rId3"/>
          <a:srcRect t="21231" r="-4" b="3727"/>
          <a:stretch/>
        </p:blipFill>
        <p:spPr>
          <a:xfrm>
            <a:off x="5470614" y="224804"/>
            <a:ext cx="2588672" cy="2428158"/>
          </a:xfrm>
          <a:prstGeom prst="rect">
            <a:avLst/>
          </a:prstGeom>
        </p:spPr>
      </p:pic>
      <p:pic>
        <p:nvPicPr>
          <p:cNvPr id="17" name="Picture 16" descr="A person sitting on a bench&#10;&#10;Description automatically generated">
            <a:extLst>
              <a:ext uri="{FF2B5EF4-FFF2-40B4-BE49-F238E27FC236}">
                <a16:creationId xmlns:a16="http://schemas.microsoft.com/office/drawing/2014/main" id="{BA9D8B30-676B-B19A-ACFB-245071D867CA}"/>
              </a:ext>
            </a:extLst>
          </p:cNvPr>
          <p:cNvPicPr>
            <a:picLocks noChangeAspect="1"/>
          </p:cNvPicPr>
          <p:nvPr/>
        </p:nvPicPr>
        <p:blipFill>
          <a:blip r:embed="rId4"/>
          <a:srcRect t="1552" b="22532"/>
          <a:stretch/>
        </p:blipFill>
        <p:spPr>
          <a:xfrm>
            <a:off x="353195" y="224803"/>
            <a:ext cx="2588672" cy="2625809"/>
          </a:xfrm>
          <a:prstGeom prst="rect">
            <a:avLst/>
          </a:prstGeom>
        </p:spPr>
      </p:pic>
      <p:pic>
        <p:nvPicPr>
          <p:cNvPr id="15" name="Picture 14" descr="A person with her hands on her face&#10;&#10;Description automatically generated">
            <a:extLst>
              <a:ext uri="{FF2B5EF4-FFF2-40B4-BE49-F238E27FC236}">
                <a16:creationId xmlns:a16="http://schemas.microsoft.com/office/drawing/2014/main" id="{A6180291-DB6D-8237-7F43-44FEE3A0B0E0}"/>
              </a:ext>
            </a:extLst>
          </p:cNvPr>
          <p:cNvPicPr>
            <a:picLocks noChangeAspect="1"/>
          </p:cNvPicPr>
          <p:nvPr/>
        </p:nvPicPr>
        <p:blipFill>
          <a:blip r:embed="rId5"/>
          <a:srcRect l="1379" t="26479" r="2336" b="1649"/>
          <a:stretch/>
        </p:blipFill>
        <p:spPr>
          <a:xfrm>
            <a:off x="3151647" y="4522483"/>
            <a:ext cx="2109187" cy="2099214"/>
          </a:xfrm>
          <a:prstGeom prst="rect">
            <a:avLst/>
          </a:prstGeom>
        </p:spPr>
      </p:pic>
      <p:pic>
        <p:nvPicPr>
          <p:cNvPr id="11" name="Picture 10" descr="A person posing for a picture&#10;&#10;Description automatically generated">
            <a:extLst>
              <a:ext uri="{FF2B5EF4-FFF2-40B4-BE49-F238E27FC236}">
                <a16:creationId xmlns:a16="http://schemas.microsoft.com/office/drawing/2014/main" id="{EC7DD772-CCD5-52AE-27D7-B10D5912D385}"/>
              </a:ext>
            </a:extLst>
          </p:cNvPr>
          <p:cNvPicPr>
            <a:picLocks noChangeAspect="1"/>
          </p:cNvPicPr>
          <p:nvPr/>
        </p:nvPicPr>
        <p:blipFill>
          <a:blip r:embed="rId6"/>
          <a:srcRect l="19553" t="2579" r="4988" b="1262"/>
          <a:stretch/>
        </p:blipFill>
        <p:spPr>
          <a:xfrm>
            <a:off x="3151648" y="224803"/>
            <a:ext cx="2109187" cy="4103357"/>
          </a:xfrm>
          <a:prstGeom prst="rect">
            <a:avLst/>
          </a:prstGeom>
        </p:spPr>
      </p:pic>
      <p:pic>
        <p:nvPicPr>
          <p:cNvPr id="5" name="Picture 4" descr="A person in a blue dress holding a book&#10;&#10;Description automatically generated">
            <a:extLst>
              <a:ext uri="{FF2B5EF4-FFF2-40B4-BE49-F238E27FC236}">
                <a16:creationId xmlns:a16="http://schemas.microsoft.com/office/drawing/2014/main" id="{033C7312-D752-42F9-9589-A42B4FC97629}"/>
              </a:ext>
            </a:extLst>
          </p:cNvPr>
          <p:cNvPicPr>
            <a:picLocks noChangeAspect="1"/>
          </p:cNvPicPr>
          <p:nvPr/>
        </p:nvPicPr>
        <p:blipFill>
          <a:blip r:embed="rId7"/>
          <a:srcRect l="-1" t="2250" r="67" b="9166"/>
          <a:stretch/>
        </p:blipFill>
        <p:spPr>
          <a:xfrm>
            <a:off x="353195" y="3044935"/>
            <a:ext cx="2588672" cy="3559249"/>
          </a:xfrm>
          <a:prstGeom prst="rect">
            <a:avLst/>
          </a:prstGeom>
        </p:spPr>
      </p:pic>
      <p:pic>
        <p:nvPicPr>
          <p:cNvPr id="19" name="Picture 18" descr="A person wearing a green sweater and blue jeans&#10;&#10;Description automatically generated">
            <a:extLst>
              <a:ext uri="{FF2B5EF4-FFF2-40B4-BE49-F238E27FC236}">
                <a16:creationId xmlns:a16="http://schemas.microsoft.com/office/drawing/2014/main" id="{8840588B-2CA9-241D-8F48-7E61E95459C7}"/>
              </a:ext>
            </a:extLst>
          </p:cNvPr>
          <p:cNvPicPr>
            <a:picLocks noChangeAspect="1"/>
          </p:cNvPicPr>
          <p:nvPr/>
        </p:nvPicPr>
        <p:blipFill>
          <a:blip r:embed="rId8"/>
          <a:srcRect l="-651" t="94" r="14166" b="-434"/>
          <a:stretch/>
        </p:blipFill>
        <p:spPr>
          <a:xfrm>
            <a:off x="5470614" y="2863363"/>
            <a:ext cx="2588672" cy="3754291"/>
          </a:xfrm>
          <a:prstGeom prst="rect">
            <a:avLst/>
          </a:prstGeom>
        </p:spPr>
      </p:pic>
      <p:sp>
        <p:nvSpPr>
          <p:cNvPr id="3" name="Content Placeholder 2">
            <a:extLst>
              <a:ext uri="{FF2B5EF4-FFF2-40B4-BE49-F238E27FC236}">
                <a16:creationId xmlns:a16="http://schemas.microsoft.com/office/drawing/2014/main" id="{B67B4B83-A40E-130D-7E75-7F8644C1F15E}"/>
              </a:ext>
            </a:extLst>
          </p:cNvPr>
          <p:cNvSpPr>
            <a:spLocks noGrp="1"/>
          </p:cNvSpPr>
          <p:nvPr>
            <p:ph idx="1"/>
          </p:nvPr>
        </p:nvSpPr>
        <p:spPr>
          <a:xfrm>
            <a:off x="8251641" y="1586597"/>
            <a:ext cx="3800565" cy="1972742"/>
          </a:xfrm>
        </p:spPr>
        <p:txBody>
          <a:bodyPr>
            <a:normAutofit/>
          </a:bodyPr>
          <a:lstStyle/>
          <a:p>
            <a:pPr marL="0" indent="0">
              <a:buNone/>
            </a:pPr>
            <a:r>
              <a:rPr lang="en-US" sz="2000" dirty="0"/>
              <a:t>“I can’t stand this company, but I literally can’t do this without them. I’m broke, Arnie. If Oliver deserves that money, so do I. And I refuse to settle for less.”</a:t>
            </a:r>
          </a:p>
        </p:txBody>
      </p:sp>
      <p:pic>
        <p:nvPicPr>
          <p:cNvPr id="22" name="Picture 21" descr="A person writing on a cash register&#10;&#10;Description automatically generated">
            <a:extLst>
              <a:ext uri="{FF2B5EF4-FFF2-40B4-BE49-F238E27FC236}">
                <a16:creationId xmlns:a16="http://schemas.microsoft.com/office/drawing/2014/main" id="{8831900C-BE59-D368-4834-2D5BD1E649CC}"/>
              </a:ext>
            </a:extLst>
          </p:cNvPr>
          <p:cNvPicPr>
            <a:picLocks noChangeAspect="1"/>
          </p:cNvPicPr>
          <p:nvPr/>
        </p:nvPicPr>
        <p:blipFill>
          <a:blip r:embed="rId9"/>
          <a:stretch>
            <a:fillRect/>
          </a:stretch>
        </p:blipFill>
        <p:spPr>
          <a:xfrm>
            <a:off x="8269064" y="3776287"/>
            <a:ext cx="3084435" cy="2841368"/>
          </a:xfrm>
          <a:prstGeom prst="rect">
            <a:avLst/>
          </a:prstGeom>
        </p:spPr>
      </p:pic>
    </p:spTree>
    <p:extLst>
      <p:ext uri="{BB962C8B-B14F-4D97-AF65-F5344CB8AC3E}">
        <p14:creationId xmlns:p14="http://schemas.microsoft.com/office/powerpoint/2010/main" val="40853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21A9A5-92F8-EB12-3262-ABD5C843934D}"/>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2DAB01-AA8D-E6CB-D3E8-8157ABFF5BD6}"/>
              </a:ext>
            </a:extLst>
          </p:cNvPr>
          <p:cNvSpPr>
            <a:spLocks noGrp="1"/>
          </p:cNvSpPr>
          <p:nvPr>
            <p:ph type="title"/>
          </p:nvPr>
        </p:nvSpPr>
        <p:spPr>
          <a:xfrm>
            <a:off x="7027315" y="3313"/>
            <a:ext cx="4816342" cy="1371063"/>
          </a:xfrm>
        </p:spPr>
        <p:txBody>
          <a:bodyPr>
            <a:normAutofit fontScale="90000"/>
          </a:bodyPr>
          <a:lstStyle/>
          <a:p>
            <a:r>
              <a:rPr lang="en-US" sz="3700" dirty="0">
                <a:latin typeface="Century" panose="02040604050505020304" pitchFamily="18" charset="0"/>
              </a:rPr>
              <a:t>Sylvia “Impact” Medina Unemployable Genius</a:t>
            </a:r>
          </a:p>
        </p:txBody>
      </p:sp>
      <p:pic>
        <p:nvPicPr>
          <p:cNvPr id="7" name="Picture 6" descr="A person working on a robot&#10;&#10;Description automatically generated">
            <a:extLst>
              <a:ext uri="{FF2B5EF4-FFF2-40B4-BE49-F238E27FC236}">
                <a16:creationId xmlns:a16="http://schemas.microsoft.com/office/drawing/2014/main" id="{CD883934-FAA6-3A8E-7B6D-CE7686CB825D}"/>
              </a:ext>
            </a:extLst>
          </p:cNvPr>
          <p:cNvPicPr>
            <a:picLocks noChangeAspect="1"/>
          </p:cNvPicPr>
          <p:nvPr/>
        </p:nvPicPr>
        <p:blipFill>
          <a:blip r:embed="rId3"/>
          <a:srcRect l="6040" t="36224" r="134" b="19209"/>
          <a:stretch/>
        </p:blipFill>
        <p:spPr>
          <a:xfrm>
            <a:off x="3441990" y="4116444"/>
            <a:ext cx="3353070" cy="2741553"/>
          </a:xfrm>
          <a:prstGeom prst="rect">
            <a:avLst/>
          </a:prstGeom>
        </p:spPr>
      </p:pic>
      <p:pic>
        <p:nvPicPr>
          <p:cNvPr id="13" name="Picture 12" descr="A room with many tools and shelves&#10;&#10;Description automatically generated">
            <a:extLst>
              <a:ext uri="{FF2B5EF4-FFF2-40B4-BE49-F238E27FC236}">
                <a16:creationId xmlns:a16="http://schemas.microsoft.com/office/drawing/2014/main" id="{76E0E5A5-70FF-0E40-7139-4D1AFDE2BE23}"/>
              </a:ext>
            </a:extLst>
          </p:cNvPr>
          <p:cNvPicPr>
            <a:picLocks noChangeAspect="1"/>
          </p:cNvPicPr>
          <p:nvPr/>
        </p:nvPicPr>
        <p:blipFill>
          <a:blip r:embed="rId4"/>
          <a:srcRect l="47393" r="1059" b="640"/>
          <a:stretch/>
        </p:blipFill>
        <p:spPr>
          <a:xfrm>
            <a:off x="6806504" y="3118005"/>
            <a:ext cx="2693755" cy="3736682"/>
          </a:xfrm>
          <a:prstGeom prst="rect">
            <a:avLst/>
          </a:prstGeom>
        </p:spPr>
      </p:pic>
      <p:pic>
        <p:nvPicPr>
          <p:cNvPr id="11" name="Picture 10" descr="A person working on a piece of wood&#10;&#10;Description automatically generated">
            <a:extLst>
              <a:ext uri="{FF2B5EF4-FFF2-40B4-BE49-F238E27FC236}">
                <a16:creationId xmlns:a16="http://schemas.microsoft.com/office/drawing/2014/main" id="{3003C3AE-625C-23D8-A7C8-9BA89D57BEA8}"/>
              </a:ext>
            </a:extLst>
          </p:cNvPr>
          <p:cNvPicPr>
            <a:picLocks noChangeAspect="1"/>
          </p:cNvPicPr>
          <p:nvPr/>
        </p:nvPicPr>
        <p:blipFill>
          <a:blip r:embed="rId5"/>
          <a:srcRect l="706" r="3" b="4874"/>
          <a:stretch/>
        </p:blipFill>
        <p:spPr>
          <a:xfrm>
            <a:off x="3446450" y="-1"/>
            <a:ext cx="3348610" cy="2550465"/>
          </a:xfrm>
          <a:prstGeom prst="rect">
            <a:avLst/>
          </a:prstGeom>
        </p:spPr>
      </p:pic>
      <p:sp>
        <p:nvSpPr>
          <p:cNvPr id="3" name="Content Placeholder 2">
            <a:extLst>
              <a:ext uri="{FF2B5EF4-FFF2-40B4-BE49-F238E27FC236}">
                <a16:creationId xmlns:a16="http://schemas.microsoft.com/office/drawing/2014/main" id="{39A63AA6-852C-B6C0-82DE-254AC2771235}"/>
              </a:ext>
            </a:extLst>
          </p:cNvPr>
          <p:cNvSpPr>
            <a:spLocks noGrp="1"/>
          </p:cNvSpPr>
          <p:nvPr>
            <p:ph idx="1"/>
          </p:nvPr>
        </p:nvSpPr>
        <p:spPr>
          <a:xfrm>
            <a:off x="7024782" y="1374376"/>
            <a:ext cx="4816341" cy="1662879"/>
          </a:xfrm>
        </p:spPr>
        <p:txBody>
          <a:bodyPr>
            <a:normAutofit/>
          </a:bodyPr>
          <a:lstStyle/>
          <a:p>
            <a:pPr marL="0" indent="0">
              <a:buNone/>
            </a:pPr>
            <a:r>
              <a:rPr lang="en-US" sz="2000" dirty="0"/>
              <a:t>“Goodness is not enough, and it will never be enough. I’m not </a:t>
            </a:r>
            <a:r>
              <a:rPr lang="en-US" sz="2000" i="1" dirty="0"/>
              <a:t>nice</a:t>
            </a:r>
            <a:r>
              <a:rPr lang="en-US" sz="2000" dirty="0"/>
              <a:t> enough, I’m not </a:t>
            </a:r>
            <a:r>
              <a:rPr lang="en-US" sz="2000" i="1" dirty="0"/>
              <a:t>sweet</a:t>
            </a:r>
            <a:r>
              <a:rPr lang="en-US" sz="2000" dirty="0"/>
              <a:t> enough, I’m an addict. It doesn’t matter how many times I put them back together. Over, and over, and over.”</a:t>
            </a:r>
          </a:p>
        </p:txBody>
      </p:sp>
      <p:pic>
        <p:nvPicPr>
          <p:cNvPr id="19" name="Picture 18" descr="A person sitting at a desk with several computer screens&#10;&#10;Description automatically generated">
            <a:extLst>
              <a:ext uri="{FF2B5EF4-FFF2-40B4-BE49-F238E27FC236}">
                <a16:creationId xmlns:a16="http://schemas.microsoft.com/office/drawing/2014/main" id="{3C0E417B-5B58-AA1A-64E0-061CAFE71B6B}"/>
              </a:ext>
            </a:extLst>
          </p:cNvPr>
          <p:cNvPicPr>
            <a:picLocks noChangeAspect="1"/>
          </p:cNvPicPr>
          <p:nvPr/>
        </p:nvPicPr>
        <p:blipFill>
          <a:blip r:embed="rId6"/>
          <a:srcRect l="-180" r="2433" b="1186"/>
          <a:stretch/>
        </p:blipFill>
        <p:spPr>
          <a:xfrm>
            <a:off x="3402885" y="2058223"/>
            <a:ext cx="3392175" cy="2038822"/>
          </a:xfrm>
          <a:prstGeom prst="rect">
            <a:avLst/>
          </a:prstGeom>
        </p:spPr>
      </p:pic>
      <p:pic>
        <p:nvPicPr>
          <p:cNvPr id="21" name="Picture 20" descr="A close-up of a machine&#10;&#10;Description automatically generated">
            <a:extLst>
              <a:ext uri="{FF2B5EF4-FFF2-40B4-BE49-F238E27FC236}">
                <a16:creationId xmlns:a16="http://schemas.microsoft.com/office/drawing/2014/main" id="{D663B018-750F-1C1D-8298-57E4F50886C3}"/>
              </a:ext>
            </a:extLst>
          </p:cNvPr>
          <p:cNvPicPr>
            <a:picLocks noChangeAspect="1"/>
          </p:cNvPicPr>
          <p:nvPr/>
        </p:nvPicPr>
        <p:blipFill>
          <a:blip r:embed="rId7"/>
          <a:srcRect l="710" r="29373" b="34181"/>
          <a:stretch/>
        </p:blipFill>
        <p:spPr>
          <a:xfrm>
            <a:off x="-11445" y="1"/>
            <a:ext cx="3446451" cy="2051592"/>
          </a:xfrm>
          <a:prstGeom prst="rect">
            <a:avLst/>
          </a:prstGeom>
        </p:spPr>
      </p:pic>
      <p:pic>
        <p:nvPicPr>
          <p:cNvPr id="23" name="Picture 22" descr="A person hugging a robot&#10;&#10;Description automatically generated">
            <a:extLst>
              <a:ext uri="{FF2B5EF4-FFF2-40B4-BE49-F238E27FC236}">
                <a16:creationId xmlns:a16="http://schemas.microsoft.com/office/drawing/2014/main" id="{E995107D-3DB4-4B69-A42C-B5887F3F62E9}"/>
              </a:ext>
            </a:extLst>
          </p:cNvPr>
          <p:cNvPicPr>
            <a:picLocks noChangeAspect="1"/>
          </p:cNvPicPr>
          <p:nvPr/>
        </p:nvPicPr>
        <p:blipFill>
          <a:blip r:embed="rId8"/>
          <a:srcRect l="-135" t="1" r="2628" b="11392"/>
          <a:stretch/>
        </p:blipFill>
        <p:spPr>
          <a:xfrm>
            <a:off x="0" y="2038823"/>
            <a:ext cx="3430546" cy="4819175"/>
          </a:xfrm>
          <a:prstGeom prst="rect">
            <a:avLst/>
          </a:prstGeom>
        </p:spPr>
      </p:pic>
      <p:pic>
        <p:nvPicPr>
          <p:cNvPr id="25" name="Picture 24" descr="A person in a white coat&#10;&#10;Description automatically generated">
            <a:extLst>
              <a:ext uri="{FF2B5EF4-FFF2-40B4-BE49-F238E27FC236}">
                <a16:creationId xmlns:a16="http://schemas.microsoft.com/office/drawing/2014/main" id="{1CEEDD6F-EB20-D340-6282-5C3F9B694163}"/>
              </a:ext>
            </a:extLst>
          </p:cNvPr>
          <p:cNvPicPr>
            <a:picLocks noChangeAspect="1"/>
          </p:cNvPicPr>
          <p:nvPr/>
        </p:nvPicPr>
        <p:blipFill>
          <a:blip r:embed="rId9"/>
          <a:srcRect l="1689" t="5182" r="764" b="3437"/>
          <a:stretch/>
        </p:blipFill>
        <p:spPr>
          <a:xfrm>
            <a:off x="9497728" y="3118004"/>
            <a:ext cx="2693755" cy="3739996"/>
          </a:xfrm>
          <a:prstGeom prst="rect">
            <a:avLst/>
          </a:prstGeom>
        </p:spPr>
      </p:pic>
    </p:spTree>
    <p:extLst>
      <p:ext uri="{BB962C8B-B14F-4D97-AF65-F5344CB8AC3E}">
        <p14:creationId xmlns:p14="http://schemas.microsoft.com/office/powerpoint/2010/main" val="1249833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EE53D3-4791-7B5D-CFC5-63E83A14E59B}"/>
              </a:ext>
            </a:extLst>
          </p:cNvPr>
          <p:cNvSpPr>
            <a:spLocks noGrp="1"/>
          </p:cNvSpPr>
          <p:nvPr>
            <p:ph type="title"/>
          </p:nvPr>
        </p:nvSpPr>
        <p:spPr>
          <a:xfrm>
            <a:off x="6650661" y="296060"/>
            <a:ext cx="5433537" cy="1662878"/>
          </a:xfrm>
        </p:spPr>
        <p:txBody>
          <a:bodyPr>
            <a:normAutofit/>
          </a:bodyPr>
          <a:lstStyle/>
          <a:p>
            <a:r>
              <a:rPr lang="en-US" sz="3700" dirty="0">
                <a:latin typeface="Century" panose="02040604050505020304" pitchFamily="18" charset="0"/>
              </a:rPr>
              <a:t>Dominique Medina – </a:t>
            </a:r>
            <a:r>
              <a:rPr lang="en-US" sz="2000" dirty="0">
                <a:latin typeface="Century" panose="02040604050505020304" pitchFamily="18" charset="0"/>
              </a:rPr>
              <a:t>UltraVille’s Beloved Blue-Collar Matriarch</a:t>
            </a:r>
            <a:endParaRPr lang="en-US" sz="3700" dirty="0">
              <a:latin typeface="Century" panose="02040604050505020304" pitchFamily="18" charset="0"/>
            </a:endParaRPr>
          </a:p>
        </p:txBody>
      </p:sp>
      <p:pic>
        <p:nvPicPr>
          <p:cNvPr id="17" name="Picture 16" descr="A person smiling at the camera&#10;&#10;Description automatically generated">
            <a:extLst>
              <a:ext uri="{FF2B5EF4-FFF2-40B4-BE49-F238E27FC236}">
                <a16:creationId xmlns:a16="http://schemas.microsoft.com/office/drawing/2014/main" id="{8DAE0F7F-4DBF-8C5D-7FF4-24713745BF22}"/>
              </a:ext>
            </a:extLst>
          </p:cNvPr>
          <p:cNvPicPr>
            <a:picLocks noChangeAspect="1"/>
          </p:cNvPicPr>
          <p:nvPr/>
        </p:nvPicPr>
        <p:blipFill>
          <a:blip r:embed="rId3"/>
          <a:srcRect r="4062" b="-2"/>
          <a:stretch/>
        </p:blipFill>
        <p:spPr>
          <a:xfrm>
            <a:off x="7553739" y="4072280"/>
            <a:ext cx="2129875" cy="2775112"/>
          </a:xfrm>
          <a:prstGeom prst="rect">
            <a:avLst/>
          </a:prstGeom>
        </p:spPr>
      </p:pic>
      <p:pic>
        <p:nvPicPr>
          <p:cNvPr id="7" name="Picture 6">
            <a:extLst>
              <a:ext uri="{FF2B5EF4-FFF2-40B4-BE49-F238E27FC236}">
                <a16:creationId xmlns:a16="http://schemas.microsoft.com/office/drawing/2014/main" id="{ED70E273-880C-F1F0-A405-790E74B62A50}"/>
              </a:ext>
            </a:extLst>
          </p:cNvPr>
          <p:cNvPicPr>
            <a:picLocks noChangeAspect="1"/>
          </p:cNvPicPr>
          <p:nvPr/>
        </p:nvPicPr>
        <p:blipFill>
          <a:blip r:embed="rId4"/>
          <a:srcRect l="11051" t="1" r="31235" b="-136"/>
          <a:stretch/>
        </p:blipFill>
        <p:spPr>
          <a:xfrm>
            <a:off x="-960" y="0"/>
            <a:ext cx="3498985" cy="4086682"/>
          </a:xfrm>
          <a:prstGeom prst="rect">
            <a:avLst/>
          </a:prstGeom>
        </p:spPr>
      </p:pic>
      <p:pic>
        <p:nvPicPr>
          <p:cNvPr id="5" name="Picture 4" descr="A person holding a drill&#10;&#10;Description automatically generated">
            <a:extLst>
              <a:ext uri="{FF2B5EF4-FFF2-40B4-BE49-F238E27FC236}">
                <a16:creationId xmlns:a16="http://schemas.microsoft.com/office/drawing/2014/main" id="{4BEE8534-3624-1483-4EA4-D58761DD43F2}"/>
              </a:ext>
            </a:extLst>
          </p:cNvPr>
          <p:cNvPicPr>
            <a:picLocks noChangeAspect="1"/>
          </p:cNvPicPr>
          <p:nvPr/>
        </p:nvPicPr>
        <p:blipFill>
          <a:blip r:embed="rId5"/>
          <a:srcRect l="15714" r="1459" b="7151"/>
          <a:stretch/>
        </p:blipFill>
        <p:spPr>
          <a:xfrm>
            <a:off x="0" y="4086683"/>
            <a:ext cx="4944332" cy="2771318"/>
          </a:xfrm>
          <a:prstGeom prst="rect">
            <a:avLst/>
          </a:prstGeom>
        </p:spPr>
      </p:pic>
      <p:pic>
        <p:nvPicPr>
          <p:cNvPr id="13" name="Picture 12" descr="A person in a white shirt&#10;&#10;Description automatically generated">
            <a:extLst>
              <a:ext uri="{FF2B5EF4-FFF2-40B4-BE49-F238E27FC236}">
                <a16:creationId xmlns:a16="http://schemas.microsoft.com/office/drawing/2014/main" id="{2AB609AA-105D-8ED8-58C8-1B00372A989C}"/>
              </a:ext>
            </a:extLst>
          </p:cNvPr>
          <p:cNvPicPr>
            <a:picLocks noChangeAspect="1"/>
          </p:cNvPicPr>
          <p:nvPr/>
        </p:nvPicPr>
        <p:blipFill>
          <a:blip r:embed="rId6"/>
          <a:srcRect t="383" r="-884" b="-358"/>
          <a:stretch/>
        </p:blipFill>
        <p:spPr>
          <a:xfrm>
            <a:off x="3494754" y="4355"/>
            <a:ext cx="2899156" cy="4082327"/>
          </a:xfrm>
          <a:prstGeom prst="rect">
            <a:avLst/>
          </a:prstGeom>
        </p:spPr>
      </p:pic>
      <p:sp>
        <p:nvSpPr>
          <p:cNvPr id="3" name="Content Placeholder 2">
            <a:extLst>
              <a:ext uri="{FF2B5EF4-FFF2-40B4-BE49-F238E27FC236}">
                <a16:creationId xmlns:a16="http://schemas.microsoft.com/office/drawing/2014/main" id="{4CB42575-BEDD-1FAD-BE61-B49E35387B11}"/>
              </a:ext>
            </a:extLst>
          </p:cNvPr>
          <p:cNvSpPr>
            <a:spLocks noGrp="1"/>
          </p:cNvSpPr>
          <p:nvPr>
            <p:ph idx="1"/>
          </p:nvPr>
        </p:nvSpPr>
        <p:spPr>
          <a:xfrm>
            <a:off x="6650661" y="2039711"/>
            <a:ext cx="5433537" cy="1972789"/>
          </a:xfrm>
        </p:spPr>
        <p:txBody>
          <a:bodyPr>
            <a:normAutofit/>
          </a:bodyPr>
          <a:lstStyle/>
          <a:p>
            <a:pPr marL="0" indent="0">
              <a:buNone/>
            </a:pPr>
            <a:r>
              <a:rPr lang="en-US" sz="2000" dirty="0">
                <a:latin typeface="Century" panose="02040604050505020304" pitchFamily="18" charset="0"/>
              </a:rPr>
              <a:t>“I’ll be damned if I let them start buying our children and selling them for scraps.”</a:t>
            </a:r>
          </a:p>
        </p:txBody>
      </p:sp>
      <p:pic>
        <p:nvPicPr>
          <p:cNvPr id="20" name="Picture 19" descr="A person standing at a podium&#10;&#10;Description automatically generated">
            <a:extLst>
              <a:ext uri="{FF2B5EF4-FFF2-40B4-BE49-F238E27FC236}">
                <a16:creationId xmlns:a16="http://schemas.microsoft.com/office/drawing/2014/main" id="{1965B32B-AACB-B1BF-1E19-397F1D3A45CE}"/>
              </a:ext>
            </a:extLst>
          </p:cNvPr>
          <p:cNvPicPr>
            <a:picLocks noChangeAspect="1"/>
          </p:cNvPicPr>
          <p:nvPr/>
        </p:nvPicPr>
        <p:blipFill>
          <a:blip r:embed="rId7"/>
          <a:stretch>
            <a:fillRect/>
          </a:stretch>
        </p:blipFill>
        <p:spPr>
          <a:xfrm>
            <a:off x="4944332" y="4068153"/>
            <a:ext cx="2609407" cy="2783367"/>
          </a:xfrm>
          <a:prstGeom prst="rect">
            <a:avLst/>
          </a:prstGeom>
        </p:spPr>
      </p:pic>
      <p:pic>
        <p:nvPicPr>
          <p:cNvPr id="24" name="Picture 23" descr="A person in a brown jacket&#10;&#10;Description automatically generated">
            <a:extLst>
              <a:ext uri="{FF2B5EF4-FFF2-40B4-BE49-F238E27FC236}">
                <a16:creationId xmlns:a16="http://schemas.microsoft.com/office/drawing/2014/main" id="{16F0F08D-609A-574F-578C-9C26DB955A8C}"/>
              </a:ext>
            </a:extLst>
          </p:cNvPr>
          <p:cNvPicPr>
            <a:picLocks noChangeAspect="1"/>
          </p:cNvPicPr>
          <p:nvPr/>
        </p:nvPicPr>
        <p:blipFill>
          <a:blip r:embed="rId8"/>
          <a:srcRect l="16390" r="23726" b="206"/>
          <a:stretch/>
        </p:blipFill>
        <p:spPr>
          <a:xfrm>
            <a:off x="9683614" y="4086682"/>
            <a:ext cx="2505337" cy="2783367"/>
          </a:xfrm>
          <a:prstGeom prst="rect">
            <a:avLst/>
          </a:prstGeom>
        </p:spPr>
      </p:pic>
    </p:spTree>
    <p:extLst>
      <p:ext uri="{BB962C8B-B14F-4D97-AF65-F5344CB8AC3E}">
        <p14:creationId xmlns:p14="http://schemas.microsoft.com/office/powerpoint/2010/main" val="1687741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4179</TotalTime>
  <Words>1565</Words>
  <Application>Microsoft Macintosh PowerPoint</Application>
  <PresentationFormat>Widescreen</PresentationFormat>
  <Paragraphs>65</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Bernard MT Condensed</vt:lpstr>
      <vt:lpstr>Century</vt:lpstr>
      <vt:lpstr>Office Theme</vt:lpstr>
      <vt:lpstr>Kill Arnie Rhode</vt:lpstr>
      <vt:lpstr>Log Line</vt:lpstr>
      <vt:lpstr>The City of UltraVille  “Clock Out and Get to Work”</vt:lpstr>
      <vt:lpstr>SyndiCorp – Products</vt:lpstr>
      <vt:lpstr>SyndiCorp Building</vt:lpstr>
      <vt:lpstr>The Experiment</vt:lpstr>
      <vt:lpstr>Arnie Rhode  The Future of the Working Class</vt:lpstr>
      <vt:lpstr>Oliver Hughes  A Father Seeking Redemption</vt:lpstr>
      <vt:lpstr>Reno Hughes  “Whose face are we saving?”</vt:lpstr>
      <vt:lpstr>Celine de Los Santos – SyndiCorp’s Least Favorite Project Manager</vt:lpstr>
      <vt:lpstr>Camille Medina – The Actress</vt:lpstr>
      <vt:lpstr>Sylvia “Impact” Medina Unemployable Genius</vt:lpstr>
      <vt:lpstr>Dominique Medina – UltraVille’s Beloved Blue-Collar Matriarch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Isaac Edejer</dc:creator>
  <cp:lastModifiedBy>Isaac Edejer</cp:lastModifiedBy>
  <cp:revision>56</cp:revision>
  <dcterms:created xsi:type="dcterms:W3CDTF">2024-09-06T22:57:23Z</dcterms:created>
  <dcterms:modified xsi:type="dcterms:W3CDTF">2025-07-22T06:17:49Z</dcterms:modified>
</cp:coreProperties>
</file>